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1" r:id="rId23"/>
    <p:sldId id="282" r:id="rId24"/>
    <p:sldId id="284" r:id="rId25"/>
    <p:sldId id="286" r:id="rId26"/>
    <p:sldId id="304" r:id="rId27"/>
    <p:sldId id="308" r:id="rId28"/>
    <p:sldId id="330" r:id="rId29"/>
    <p:sldId id="321" r:id="rId30"/>
    <p:sldId id="322" r:id="rId31"/>
    <p:sldId id="326" r:id="rId32"/>
    <p:sldId id="331" r:id="rId33"/>
    <p:sldId id="327" r:id="rId34"/>
    <p:sldId id="328"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Open Sans" panose="020B0604020202020204" charset="0"/>
      <p:regular r:id="rId41"/>
      <p:bold r:id="rId42"/>
      <p:italic r:id="rId43"/>
      <p:boldItalic r:id="rId44"/>
    </p:embeddedFont>
    <p:embeddedFont>
      <p:font typeface="Nunito Sans" panose="020B0604020202020204" charset="0"/>
      <p:regular r:id="rId45"/>
      <p:bold r:id="rId46"/>
      <p:italic r:id="rId47"/>
      <p:boldItalic r:id="rId48"/>
    </p:embeddedFont>
    <p:embeddedFont>
      <p:font typeface="Helvetica Neue" panose="020B0604020202020204" charset="0"/>
      <p:regular r:id="rId49"/>
      <p:bold r:id="rId50"/>
      <p:italic r:id="rId51"/>
      <p:boldItalic r:id="rId52"/>
    </p:embeddedFont>
    <p:embeddedFont>
      <p:font typeface="Merriweather Sans" panose="020B0604020202020204" charset="0"/>
      <p:regular r:id="rId53"/>
      <p:bold r:id="rId54"/>
      <p:italic r:id="rId55"/>
      <p:boldItalic r:id="rId56"/>
    </p:embeddedFont>
    <p:embeddedFont>
      <p:font typeface="Open Sans Light" panose="020B0604020202020204" charset="0"/>
      <p:regular r:id="rId57"/>
      <p:bold r:id="rId58"/>
      <p:italic r:id="rId59"/>
      <p:boldItalic r:id="rId60"/>
    </p:embeddedFont>
    <p:embeddedFont>
      <p:font typeface="Roboto Mono Medium" panose="020B0604020202020204" charset="0"/>
      <p:regular r:id="rId61"/>
      <p:bold r:id="rId62"/>
      <p:italic r:id="rId63"/>
      <p:boldItalic r:id="rId64"/>
    </p:embeddedFont>
    <p:embeddedFont>
      <p:font typeface="Open Sans ExtraBold" panose="020B0604020202020204" charset="0"/>
      <p:bold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817FB6-8040-48CD-A8BB-66DDEE9F8502}">
  <a:tblStyle styleId="{DB817FB6-8040-48CD-A8BB-66DDEE9F85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7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7a8ed7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87a8ed76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
        <p:nvSpPr>
          <p:cNvPr id="205" name="Google Shape;205;g87a8ed767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c50aeeea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fc50aeeea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c50aeee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fc50aeeeac_0_1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 Okay, what's a graph? Is it the thing on the left or the thing on the right? We should actually add Paul, Alex, to our sessions. That would be fun, perhaps that's for next time. So actually what we call a graph is the thing on the left. It's a network of connected entities or connected nodes. On the right side, especially in the US, oftentimes people call this a graph. We prefer to say like diagram or chart to make the distinction. So for us, a graph and a network are what we are talking about versus diagrams and charts. It's easier in German because then you wouldn't say a graph to the thing on the right side, but there's also graph paper, right? So it also adds to the confusion as well.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7a8ed76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87a8ed767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First of all: what is a graph?</a:t>
            </a:r>
            <a:br>
              <a:rPr lang="en"/>
            </a:br>
            <a:r>
              <a:rPr lang="en"/>
              <a:t/>
            </a:r>
            <a:br>
              <a:rPr lang="en"/>
            </a:br>
            <a:r>
              <a:rPr lang="en"/>
              <a:t>A </a:t>
            </a:r>
            <a:r>
              <a:rPr lang="en" b="1"/>
              <a:t>graph </a:t>
            </a:r>
            <a:r>
              <a:rPr lang="en"/>
              <a:t>is a collection of objects, each of which has a set of binary links with the other objects.  </a:t>
            </a:r>
            <a:br>
              <a:rPr lang="en"/>
            </a:br>
            <a:r>
              <a:rPr lang="en"/>
              <a:t/>
            </a:r>
            <a:br>
              <a:rPr lang="en"/>
            </a:br>
            <a:r>
              <a:rPr lang="en"/>
              <a:t>Graphs are a useful way to model data for the purposes of mathematical analysis, and they have been around for quite a long time.  The first use of graphs was by Leonhard Euler in 1735; he used graph theory to prove that the famous </a:t>
            </a:r>
            <a:r>
              <a:rPr lang="en" i="1"/>
              <a:t>Seven Bridges of Konigsberg</a:t>
            </a:r>
            <a:r>
              <a:rPr lang="en"/>
              <a:t> problem had no solution.  If you’re curious, we can talk about the Seven Bridges problem and Euler’s proof, but this is all deep background for the main topics of interest.</a:t>
            </a:r>
            <a:br>
              <a:rPr lang="en"/>
            </a:br>
            <a:r>
              <a:rPr lang="en"/>
              <a:t/>
            </a:r>
            <a:br>
              <a:rPr lang="en"/>
            </a:br>
            <a:endParaRPr/>
          </a:p>
          <a:p>
            <a:pPr marL="0" lvl="0" indent="0" algn="l" rtl="0">
              <a:lnSpc>
                <a:spcPct val="100000"/>
              </a:lnSpc>
              <a:spcBef>
                <a:spcPts val="0"/>
              </a:spcBef>
              <a:spcAft>
                <a:spcPts val="0"/>
              </a:spcAft>
              <a:buSzPts val="1100"/>
              <a:buNone/>
            </a:pPr>
            <a:r>
              <a:rPr lang="en"/>
              <a:t>************************************************</a:t>
            </a:r>
            <a:br>
              <a:rPr lang="en"/>
            </a:br>
            <a:r>
              <a:rPr lang="en"/>
              <a:t>***** </a:t>
            </a:r>
            <a:r>
              <a:rPr lang="en" b="1"/>
              <a:t>Optional</a:t>
            </a:r>
            <a:r>
              <a:rPr lang="en"/>
              <a:t>: What is the Seven Bridges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Konigsberg, Prussia (now Kaliningrad, Russia) is a city spanning the Pregel River.  It includes two large islands, which are connected to one another and to the river banks by seven bridges.  A map of this arrangement is pictured on the left.</a:t>
            </a:r>
            <a:br>
              <a:rPr lang="en"/>
            </a:br>
            <a:r>
              <a:rPr lang="en"/>
              <a:t/>
            </a:r>
            <a:br>
              <a:rPr lang="en"/>
            </a:br>
            <a:r>
              <a:rPr lang="en"/>
              <a:t>The </a:t>
            </a:r>
            <a:r>
              <a:rPr lang="en" i="1"/>
              <a:t>Seven Bridges</a:t>
            </a:r>
            <a:r>
              <a:rPr lang="en"/>
              <a:t> problem is this: </a:t>
            </a:r>
            <a:r>
              <a:rPr lang="en" b="1"/>
              <a:t>is there any possible route through the city that crosses every bridge exactly once?</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Some pen-and-paper experimentation will quickly suggest that there is no such route.  However, PROVING that there is no solution is much more difficult; Euler invented Graph Theory as a tool to aid this proof.  The graph representation of the problem is on the right:  four landmasses, each represented by a node, and seven bridges, each represented by a relationship</a:t>
            </a:r>
            <a:br>
              <a:rPr lang="en"/>
            </a:b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a:r>
            <a:br>
              <a:rPr lang="en"/>
            </a:br>
            <a:r>
              <a:rPr lang="en"/>
              <a:t>************************************************</a:t>
            </a:r>
            <a:br>
              <a:rPr lang="en"/>
            </a:br>
            <a:r>
              <a:rPr lang="en"/>
              <a:t>****** </a:t>
            </a:r>
            <a:r>
              <a:rPr lang="en" b="1"/>
              <a:t>Extra Optional</a:t>
            </a:r>
            <a:r>
              <a:rPr lang="en"/>
              <a:t>: What was Euler’s proof?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Euler observed the following:</a:t>
            </a:r>
            <a:br>
              <a:rPr lang="en"/>
            </a:br>
            <a:endParaRPr/>
          </a:p>
          <a:p>
            <a:pPr marL="457200" lvl="0" indent="-317500" algn="l" rtl="0">
              <a:lnSpc>
                <a:spcPct val="100000"/>
              </a:lnSpc>
              <a:spcBef>
                <a:spcPts val="0"/>
              </a:spcBef>
              <a:spcAft>
                <a:spcPts val="0"/>
              </a:spcAft>
              <a:buSzPts val="1400"/>
              <a:buChar char="●"/>
            </a:pPr>
            <a:r>
              <a:rPr lang="en"/>
              <a:t>The route taken within each landmass is irrelevant.  Only the sequence of bridges crossed matters.</a:t>
            </a:r>
            <a:endParaRPr/>
          </a:p>
          <a:p>
            <a:pPr marL="457200" lvl="0" indent="-317500" algn="l" rtl="0">
              <a:lnSpc>
                <a:spcPct val="100000"/>
              </a:lnSpc>
              <a:spcBef>
                <a:spcPts val="0"/>
              </a:spcBef>
              <a:spcAft>
                <a:spcPts val="0"/>
              </a:spcAft>
              <a:buSzPts val="1400"/>
              <a:buChar char="●"/>
            </a:pPr>
            <a:r>
              <a:rPr lang="en"/>
              <a:t>Whenever you enter a landmass via a bridge, you must leave it by a different bridge</a:t>
            </a:r>
            <a:endParaRPr/>
          </a:p>
          <a:p>
            <a:pPr marL="914400" lvl="1" indent="-317500" algn="l" rtl="0">
              <a:lnSpc>
                <a:spcPct val="100000"/>
              </a:lnSpc>
              <a:spcBef>
                <a:spcPts val="0"/>
              </a:spcBef>
              <a:spcAft>
                <a:spcPts val="0"/>
              </a:spcAft>
              <a:buSzPts val="1400"/>
              <a:buChar char="○"/>
            </a:pPr>
            <a:r>
              <a:rPr lang="en"/>
              <a:t>...except at the start (where you leave but do not enter) and at the end (where you enter but do not leave)</a:t>
            </a:r>
            <a:endParaRPr/>
          </a:p>
          <a:p>
            <a:pPr marL="457200" lvl="0" indent="-317500" algn="l" rtl="0">
              <a:lnSpc>
                <a:spcPct val="100000"/>
              </a:lnSpc>
              <a:spcBef>
                <a:spcPts val="0"/>
              </a:spcBef>
              <a:spcAft>
                <a:spcPts val="0"/>
              </a:spcAft>
              <a:buSzPts val="1400"/>
              <a:buChar char="●"/>
            </a:pPr>
            <a:r>
              <a:rPr lang="en"/>
              <a:t>Ergo, for the problem to be solvable, every landmass (except the start and end) must be touched by an even number of bridges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Based on the above observations, the problem has no solution, because all four of the landmasses are touched by an odd number of bridges.</a:t>
            </a:r>
            <a:endParaRPr/>
          </a:p>
          <a:p>
            <a:pPr marL="0" lvl="0" indent="0" algn="l" rtl="0">
              <a:lnSpc>
                <a:spcPct val="100000"/>
              </a:lnSpc>
              <a:spcBef>
                <a:spcPts val="0"/>
              </a:spcBef>
              <a:spcAft>
                <a:spcPts val="0"/>
              </a:spcAft>
              <a:buSzPts val="1100"/>
              <a:buNone/>
            </a:pPr>
            <a:r>
              <a:rPr lang="en"/>
              <a:t/>
            </a:r>
            <a:br>
              <a:rPr lang="en"/>
            </a:br>
            <a:r>
              <a:rPr lang="en"/>
              <a:t/>
            </a:r>
            <a:br>
              <a:rPr lang="en"/>
            </a:br>
            <a:r>
              <a:rPr lang="en"/>
              <a:t/>
            </a:r>
            <a:br>
              <a:rPr lang="en"/>
            </a:br>
            <a:r>
              <a:rPr lang="en"/>
              <a:t/>
            </a:r>
            <a:br>
              <a:rPr lang="en"/>
            </a:br>
            <a:endParaRPr/>
          </a:p>
        </p:txBody>
      </p:sp>
      <p:sp>
        <p:nvSpPr>
          <p:cNvPr id="270" name="Google Shape;270;g87a8ed7679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7a8ed7679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7a8ed7679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87a8ed7679_0_5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80c4838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g880c4838f8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Okay, what are graphs in general? So actually everything that you can connect is a graph. So I always say there's no such thing as disconnected pieces of information in the world, right? Or disconnected pieces, period, right? So there's people who have connections, historical events which kind of have reasons why they happen, but they also have outcomes. There is things like proteins in biology, for instance, right? There are things like markets, economic markets. Especially today, we see that a lot, like there's so many dependencies on markets. If someone cuts someone else off a market, then they have a lot of problems, right? And not just directly, but also transitively. So not just the organization that's cut off from the market, but also all their dependents, right? So things like network dependencies in software. For instance, what about my libraries and the libraries' libraries and transitive dependencies? And what about security there, right? So what happens if one of these libraries that I'm not directly depending on but I'm depending on like three steps removed has a security issue? I'm still affected by that because I transitively use this library. So there's lots of things. So here, for instance, water is a very simple molecule, but you of course know proteins and DNA and all kinds of organic molecules are complex networks. And then it's not just a body primary structure, but also a secondary and tertiary structures. For instance, for protein folding, that can also be the represented as graphs as well, right? And so transport networks, there's like information networks, there's even like data centers and all the cabling routers, switches and so on. So basically the means are endless. Whenever you can basically draw something on a whiteboard with arrows and circles, that can be represented as a graph. So I think graphs are everywhere. And I think that still holds true even 12 years later since I started in Neo4j.</a:t>
            </a:r>
            <a:endParaRPr sz="1400">
              <a:solidFill>
                <a:schemeClr val="dk1"/>
              </a:solidFill>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81502d0b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81502d0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81502d0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81502d0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they amazing? Because they can represent the data that you have pretty straightforward, right? So this, for instance, is an example of someone or some people buying trainers as a product. And so you can represent the product, but what you can also represent the people. You can say, what did they do with the trainers? They bought them, right? They didn't kind of sell them or wore them, but they bought them. So that's kind of the BUYS on the relationship. And then you can also capture when they were bought. You could also capture what was the price that they were bought at, or the location and things like that. So you can start with a simple model like this one, but then you can evolve it to a more complex model where you either have orders and transactions and like shopping baskets with multiple items and things like that. And then you can say, okay, based on what people bought, you can recommend them other things that they could buy. For instance, you know some jogging pants or running outfit that goes with the trainers. Or if they're like more trainers for fashion, then probably the appropriate fashion outfit or whatever. Or like a running course or gym membership or things like that, right? So that's kind of things that you can do with this. And this is really simple thing that you can easily draw on whiteboard. Usually you have two options. So either you draw an example on the whiteboard, like you see here where you really have like Alison, Jane and Ian as people, and certain piece of trainers, type of trainers, as a concrete example. Or you draw a meta model there where you basically have to say Person BOUGHT Product, or Person BUYS Product, right? And then that's the meta model. So that it's kind of different ways of presenting these models. And then because graphs are really flexible, so there's no fixed schema that you have to create upfront to manage a graph. You can add data from other sources, right? So someone posts a message on social media, other people rate these messages on social media. And then basically if you look at the dates here, then they actually based on reading that message, they actually go off and buy their trainers. And then they post on the next day their own message, right? And then someone else reads this and goes off and buys the other things. So that's actually social influencing in a nutshell, if you want to say so, right? So that's kind of how does like a hype product suddenly go viral, right? So there was this interesting book, "The Tipping Point," by Malcolm Gladwell, when does something become viral and you can present it as a graph. And then you can also trace why is this product suddenly selling so well. Oh, there's a lot of people talking about it or special people that have a lot of followers or influence are talking about it. And you can basically follow all these relationships in a graph. And here you already see that we have actually merged two graphs, right? So it's actually three. So we have the purchase graph with the people and the purchases, but here's also the social graph, one for Twitter and one for Facebook, for instance, or Meta. And so you can also imagine pulling data from other places to enrich your graph data, right? So then you could also add logistics and shipping information, or if you wanted to, if this is really like a sports domain, then you could add information about where people using these products and connect it to Strava and have the running loops of people all around there as well, right? And then you basically can pull in more information and because in a graph as soon as you have one connection point, one joint that you can connect things to, you need only one place where you connect a new piece of information to it, then you can grow your graph and add more information from other sources to it. So it's pretty powerful, both in its simplicity but also in it's flexibility and extensiveness as well. Which I personally still love really a lot. Right, and you can continue to extend this.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8a7f8e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g88a7f8e123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 sz="1400">
                <a:latin typeface="Helvetica Neue"/>
                <a:ea typeface="Helvetica Neue"/>
                <a:cs typeface="Helvetica Neue"/>
                <a:sym typeface="Helvetica Neue"/>
              </a:rPr>
              <a:t> One other good example of where graphs have been used quite widely is journalistic investigation. So today we are living in a time where journalists and journalism, especially investigative journalism is more important than ever because many often the pieces of information that we would like to know are actually hidden away in secrecy or in shell companies or money flows somewhere where we don't want to go. And so, thanks to journalists, this kind of information coming from leaks is captured, analyzed, and they actually do the job that actually banks and governments should do basically is trace ownership. Trace ownership of companies, trace ownership of ships, planes, and other things, of money, of shares, of influence, right? And so the basic domain model of these investigations from the ICIJ, it's basically the Entity is a shell company. The Officer is someone who is kind of responsible for some part of the shell company. Either they're the owner or shareholder, or they're an director or officer, right? But what's actually really interesting is the shareholder, which is kind of usually hidden away. The director and officers are usually public, but they are usually employees of a law firm or an offshore entity that they pretend to be directors of the shell company. But sorry, but the actual original shareholders or beneficiaries or real owners of the shell companies are not in any public registries. That's why in these data leaks, this information also becomes public. And then you see kind of politicians, celebrities, and other people putting money away and then using shell companies to just trade, right? So instead of me giving you a million dollars, I just hand you a shell company that has a million dollars worth of equity. And I can do this behind the scenes. And no one knows from whom to whom something like this moves. And then Intermediaries are all the banks and in law firms that help Deutsche people basically to hide their money by working with these shell companies and offering these shell companies and such. So that's a pretty simple model and we can use this for actually drawing a lot of conclusions, right? So because through shell companies, you can connect Officers even over five or six hops, you can say from this one person A to this person B, what's the path that we can go through shell companies that reaches one to the other, for instance? Or who has been jointly investing or been shareholder of the same shell company over and over again. So those two people have a lot of connections. So they are more tightly connected and such. So we'll see an example of that in the Stack Overflow data model, you know.</a:t>
            </a:r>
            <a:endParaRPr sz="1400">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100"/>
              <a:buFont typeface="Arial"/>
              <a:buNone/>
            </a:pP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81502d0b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881502d0b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81502d0b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81502d0b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80c4838f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880c4838f8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71e44bc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971e44bc9a_0_1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71e44bc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971e44bc9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b="1" dirty="0" smtClean="0"/>
              <a:t>grafos são ótimos para modelar relacionamentos e contextos complexos</a:t>
            </a:r>
            <a:r>
              <a:rPr lang="pt-BR" dirty="0" smtClean="0"/>
              <a:t>, mas não para </a:t>
            </a:r>
            <a:r>
              <a:rPr lang="pt-BR" b="1" dirty="0" smtClean="0"/>
              <a:t>processamento numérico massivo, ingestão de </a:t>
            </a:r>
            <a:r>
              <a:rPr lang="pt-BR" b="1" dirty="0" err="1" smtClean="0"/>
              <a:t>streams</a:t>
            </a:r>
            <a:r>
              <a:rPr lang="pt-BR" b="1" dirty="0" smtClean="0"/>
              <a:t> em tempo real ou armazenamento bruto de arquivos</a:t>
            </a:r>
            <a:r>
              <a:rPr lang="pt-BR" dirty="0" smtClean="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81502d0b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81502d0b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So what does the property graph model actually look like? So I already mentioned it a number of times. What you have is these entities or elements that we call node, in math and science, it's often also called a vertex, but we felt that vertex is not a very friendly term and people are scared away, so we kind of call it node, which is more obvious what it means. And between nodes, there are relationships. In Neo4j, in particular, relationships are directed, but you can ignore the direction if you want to. And relationships always have a type, right? So because otherwise there would be just anonymous relationships and we all always want to have a type for a relationship, right? And really kind of the most important rule in graph database is there are no broken links. So there are no 404s in a graph database. If you have a relationship, then there's always a node on either side of the relationship, right? Or you don't have a node that points somewhere, but it's not there anymore. So that's kind of a rule of graph databases that that's kind of a core consistency attribute of a graph database. There are no broken links. There's always something that a relationship points to. And so that means I can't delete a node until unless I also delete its relationships. So as long as a node still has a relationship, I can't delete it as such.</a:t>
            </a:r>
            <a:endParaRPr dirty="0"/>
          </a:p>
        </p:txBody>
      </p:sp>
      <p:sp>
        <p:nvSpPr>
          <p:cNvPr id="392" name="Google Shape;392;g881502d0bd_0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81502d0b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81502d0bd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g881502d0bd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81502d0b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81502d0bd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881502d0bd_0_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81502d0b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81502d0b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Jane owning her bike. This is basically a person owning a bike, right? So that's kind of type Bike and type Person as such. And you can have more than one. Then you can also say, okay, that's not just a bike, it's a vehicle, and then there are other types of vehicles as well that person can own, right? And then on both on nodes and relationships, you can add arbitrary properties. So properties are just key value pairs, and you don't need to declare them upfront. You can add as many or as few properties as you want. And so you don't need to prepare a schema or something like that. So there might some might be some users where you only know the name or login. And some other users that fully filled out their profile. You have all their information here as well, right? And that's something that's quite nice about a graph database that these kind of attributes or properties are also dynamic. So you just store the ones that you have and you just leave off all the ones that you don't have. So for properties on relationships, oftentimes they qualify the relationships. So there's, for instance, something like a cost or distance or timeframe or things like that, or is it active or not active? That's what you would put on a relationship property. But of course you can also put other things there, right? But that's common usage of properties on relationships as such.</a:t>
            </a:r>
            <a:endParaRPr/>
          </a:p>
        </p:txBody>
      </p:sp>
      <p:sp>
        <p:nvSpPr>
          <p:cNvPr id="455" name="Google Shape;455;g881502d0bd_0_1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81502d0bd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Okay, and how would I create this graph database? Of course there are slides, but I actually want to do this with you together. So I just do the first few slides, and then we go into the real graph as such. So we query Neo4j and many other graph databases with Cypher, which is a pattern-based query language. So we looked at, initially, we looked at SQL. We looked at other query languages. We looked at SPARQL and others. But we didn't feel that any of those as really well suited for graphs. Either it's too verbose or too cumbersome or too unwieldy. We wanted to have something that's still humane, that's easy to read, easy to understand, can represent graphs really well. And so we built our own query language. Initially for Neo4j, but then open-sourced to everyone. And so now with open Cypher, everyone can use Cypher as a query language as well. And many graph databases already do as well. So it's a declarative query language like SQL. It's very expressive. I think it's pretty done good in kind of representing complex queries with a few lines of Cypher. It supports pattern-matching which is kind of the, everything is around pattern-matching in Cypher. And you'll see in a second, what I mean with pattern-matching and it has ASCII art. What else would you wish for? </a:t>
            </a:r>
            <a:endParaRPr dirty="0"/>
          </a:p>
        </p:txBody>
      </p:sp>
      <p:sp>
        <p:nvSpPr>
          <p:cNvPr id="598" name="Google Shape;598;g881502d0b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81502d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81502d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81502d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81502d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extLst>
      <p:ext uri="{BB962C8B-B14F-4D97-AF65-F5344CB8AC3E}">
        <p14:creationId xmlns:p14="http://schemas.microsoft.com/office/powerpoint/2010/main" val="1946991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cac97372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cac97372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736235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736235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today we want to look at graphs in general. Why are graphs really cool? Why are they basically a really great representation of the real world? Where can we use graphs? What are scenarios or use cases for using graphs? Looking a little bit at the property graph model and a quick introduction to Cypher, our query Language. And then what we you actually want to do is we want to go hands-on. And all of you can code along with us here because we can use Neo4j AuraDB Free, which I think was already shared in the registration notes that you should have set up an account there. So it should be pretty straightforward and quick to create a database there. And I thought today also to make it a little bit more fun, we'll have a look at some Stack Overflow data to see what we can do with something where I guess most of you spent quite some time every day. And so we can look at some Stack Overflow data and then I'll show you where you can continue your graph journey and such.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1cac97372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1cac97372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c50aeeea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c50aeeea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else is there? So I mentioned when answering the question, there are different connectors for Neo4j. There's BI connector, JDBC connector, the Kafka connector, the Spark connector for Neo4j. So you want to integrate Neo4j into other databases or data technologies, there are bunch of connectors. I showed you some of the drivers already. They are, these are the official drivers, but they are also drivers for other languages, like for instance, for Perl or Alexia, or Ruby, Rust and others that are contributed by the community. PHP as well. Graph Data Science is a really important topic. Where you take the graph, not just to build applications, but to get insights. And especially now with machine learning on graphs, there's a lot of really interesting stuff happening in this area. So if you're interested in that, check that out. We have visualization tool called Bloom, where we have separate trainings And then other integrations like really cool GraphQL integration for Neo4j. We have Spring for people that come from a Java ecosystem. Spring Data Neo4j has been one of my babies. GraphQL as well. Neosemantics integration with RDF data and pulling data back to Neo4j. Alex on Tuesday. And the update with, I mean help with utilities for Neo4j as well. So there's lots other cool stuff you can use to kind of build out Neo4j integration. So how can you continue from there? One is of course the Java session. So next the Bloom one, which is super powerful node visualization tool for Neo4j. GraphQL session, March 16th, and our data science team will talk about knowledge graphs and ML approaches for doing that. And if you follow this link, it gets you to this page where you to the other one as well. So please check them out and I'd look to see you there and such. Otherwise, I already mentioned GraphAcademy and we have a ton of videos on YouTube as well, both live streams, as well as webinars, graph connect talks, conference talks, and so on. And actually I have also conference coming up, just need to put in a teaser for that on graphconnect.com. Which is in person, I hope you'll make it there. And so it's on in June in Austin, Texas, and we can't wait to see perhaps some you have some of you there, if you can make it. If not, we'll stream, a number of those will be recorded as well, of course, right, so please join us there and we love to see if you can make it in Austin in June. And we are good.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81502d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81502d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extLst>
      <p:ext uri="{BB962C8B-B14F-4D97-AF65-F5344CB8AC3E}">
        <p14:creationId xmlns:p14="http://schemas.microsoft.com/office/powerpoint/2010/main" val="17402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80c4838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7" name="Google Shape;757;g880c4838f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bc7bdba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bc7bdba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50aeeea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gfc50aeeeac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t>And before we start with the actual content, let's go over to Aura and log in and create our database so that we can together then have the database ready when we start. So it takes two to three minutes to start the database. So from that perspective, we can start it now. And then when we come back, it'll be there and up and running.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c50aeeea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c50aeeea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d9380cb0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d9380cb0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50aeeea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50aeeea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c50aeeea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c50aeeea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c50aeeeac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c50aeeeac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itle">
  <p:cSld name="TITLE">
    <p:spTree>
      <p:nvGrpSpPr>
        <p:cNvPr id="1"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11" name="Google Shape;11;p2"/>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rgbClr val="404040"/>
              </a:buClr>
              <a:buSzPts val="2800"/>
              <a:buNone/>
              <a:defRPr sz="2800">
                <a:solidFill>
                  <a:srgbClr val="404040"/>
                </a:solidFill>
              </a:defRPr>
            </a:lvl2pPr>
            <a:lvl3pPr lvl="2" rtl="0">
              <a:spcBef>
                <a:spcPts val="0"/>
              </a:spcBef>
              <a:spcAft>
                <a:spcPts val="0"/>
              </a:spcAft>
              <a:buClr>
                <a:srgbClr val="404040"/>
              </a:buClr>
              <a:buSzPts val="2800"/>
              <a:buNone/>
              <a:defRPr sz="2800">
                <a:solidFill>
                  <a:srgbClr val="404040"/>
                </a:solidFill>
              </a:defRPr>
            </a:lvl3pPr>
            <a:lvl4pPr lvl="3" rtl="0">
              <a:spcBef>
                <a:spcPts val="0"/>
              </a:spcBef>
              <a:spcAft>
                <a:spcPts val="0"/>
              </a:spcAft>
              <a:buClr>
                <a:srgbClr val="404040"/>
              </a:buClr>
              <a:buSzPts val="2800"/>
              <a:buNone/>
              <a:defRPr sz="2800">
                <a:solidFill>
                  <a:srgbClr val="404040"/>
                </a:solidFill>
              </a:defRPr>
            </a:lvl4pPr>
            <a:lvl5pPr lvl="4" rtl="0">
              <a:spcBef>
                <a:spcPts val="0"/>
              </a:spcBef>
              <a:spcAft>
                <a:spcPts val="0"/>
              </a:spcAft>
              <a:buClr>
                <a:srgbClr val="404040"/>
              </a:buClr>
              <a:buSzPts val="2800"/>
              <a:buNone/>
              <a:defRPr sz="2800">
                <a:solidFill>
                  <a:srgbClr val="404040"/>
                </a:solidFill>
              </a:defRPr>
            </a:lvl5pPr>
            <a:lvl6pPr lvl="5" rtl="0">
              <a:spcBef>
                <a:spcPts val="0"/>
              </a:spcBef>
              <a:spcAft>
                <a:spcPts val="0"/>
              </a:spcAft>
              <a:buClr>
                <a:srgbClr val="404040"/>
              </a:buClr>
              <a:buSzPts val="2800"/>
              <a:buNone/>
              <a:defRPr sz="2800">
                <a:solidFill>
                  <a:srgbClr val="404040"/>
                </a:solidFill>
              </a:defRPr>
            </a:lvl6pPr>
            <a:lvl7pPr lvl="6" rtl="0">
              <a:spcBef>
                <a:spcPts val="0"/>
              </a:spcBef>
              <a:spcAft>
                <a:spcPts val="0"/>
              </a:spcAft>
              <a:buClr>
                <a:srgbClr val="404040"/>
              </a:buClr>
              <a:buSzPts val="2800"/>
              <a:buNone/>
              <a:defRPr sz="2800">
                <a:solidFill>
                  <a:srgbClr val="404040"/>
                </a:solidFill>
              </a:defRPr>
            </a:lvl7pPr>
            <a:lvl8pPr lvl="7" rtl="0">
              <a:spcBef>
                <a:spcPts val="0"/>
              </a:spcBef>
              <a:spcAft>
                <a:spcPts val="0"/>
              </a:spcAft>
              <a:buClr>
                <a:srgbClr val="404040"/>
              </a:buClr>
              <a:buSzPts val="2800"/>
              <a:buNone/>
              <a:defRPr sz="2800">
                <a:solidFill>
                  <a:srgbClr val="404040"/>
                </a:solidFill>
              </a:defRPr>
            </a:lvl8pPr>
            <a:lvl9pPr lvl="8" rtl="0">
              <a:spcBef>
                <a:spcPts val="0"/>
              </a:spcBef>
              <a:spcAft>
                <a:spcPts val="0"/>
              </a:spcAft>
              <a:buClr>
                <a:srgbClr val="404040"/>
              </a:buClr>
              <a:buSzPts val="2800"/>
              <a:buNone/>
              <a:defRPr sz="2800">
                <a:solidFill>
                  <a:srgbClr val="404040"/>
                </a:solidFill>
              </a:defRPr>
            </a:lvl9pPr>
          </a:lstStyle>
          <a:p>
            <a:endParaRPr/>
          </a:p>
        </p:txBody>
      </p:sp>
      <p:sp>
        <p:nvSpPr>
          <p:cNvPr id="12" name="Google Shape;12;p2"/>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Clr>
                <a:srgbClr val="404040"/>
              </a:buClr>
              <a:buSzPts val="1200"/>
              <a:buChar char="•"/>
              <a:defRPr sz="1200">
                <a:solidFill>
                  <a:srgbClr val="404040"/>
                </a:solidFill>
              </a:defRPr>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SzPts val="1100"/>
              <a:buChar char="•"/>
              <a:defRPr sz="1100"/>
            </a:lvl9pPr>
          </a:lstStyle>
          <a:p>
            <a:endParaRPr/>
          </a:p>
        </p:txBody>
      </p:sp>
      <p:pic>
        <p:nvPicPr>
          <p:cNvPr id="13" name="Google Shape;13;p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Half 1">
  <p:cSld name="MAIN_POINT_2">
    <p:spTree>
      <p:nvGrpSpPr>
        <p:cNvPr id="1" name="Shape 72"/>
        <p:cNvGrpSpPr/>
        <p:nvPr/>
      </p:nvGrpSpPr>
      <p:grpSpPr>
        <a:xfrm>
          <a:off x="0" y="0"/>
          <a:ext cx="0" cy="0"/>
          <a:chOff x="0" y="0"/>
          <a:chExt cx="0" cy="0"/>
        </a:xfrm>
      </p:grpSpPr>
      <p:sp>
        <p:nvSpPr>
          <p:cNvPr id="73" name="Google Shape;73;p12"/>
          <p:cNvSpPr/>
          <p:nvPr/>
        </p:nvSpPr>
        <p:spPr>
          <a:xfrm>
            <a:off x="0" y="987875"/>
            <a:ext cx="4572000" cy="41556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75" name="Google Shape;75;p1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76" name="Google Shape;76;p12"/>
          <p:cNvSpPr txBox="1">
            <a:spLocks noGrp="1"/>
          </p:cNvSpPr>
          <p:nvPr>
            <p:ph type="title"/>
          </p:nvPr>
        </p:nvSpPr>
        <p:spPr>
          <a:xfrm>
            <a:off x="5021125" y="1285862"/>
            <a:ext cx="36249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12"/>
          <p:cNvSpPr txBox="1">
            <a:spLocks noGrp="1"/>
          </p:cNvSpPr>
          <p:nvPr>
            <p:ph type="title" idx="2"/>
          </p:nvPr>
        </p:nvSpPr>
        <p:spPr>
          <a:xfrm>
            <a:off x="416810" y="1285862"/>
            <a:ext cx="37032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400"/>
              <a:buNone/>
              <a:defRPr sz="2400" b="1">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8" name="Google Shape;78;p12"/>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800">
              <a:solidFill>
                <a:srgbClr val="FFFFFF"/>
              </a:solidFill>
            </a:endParaRPr>
          </a:p>
        </p:txBody>
      </p:sp>
      <p:sp>
        <p:nvSpPr>
          <p:cNvPr id="79" name="Google Shape;79;p12"/>
          <p:cNvSpPr txBox="1">
            <a:spLocks noGrp="1"/>
          </p:cNvSpPr>
          <p:nvPr>
            <p:ph type="body" idx="1"/>
          </p:nvPr>
        </p:nvSpPr>
        <p:spPr>
          <a:xfrm>
            <a:off x="5021125"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80" name="Google Shape;80;p12"/>
          <p:cNvSpPr txBox="1">
            <a:spLocks noGrp="1"/>
          </p:cNvSpPr>
          <p:nvPr>
            <p:ph type="body" idx="3"/>
          </p:nvPr>
        </p:nvSpPr>
        <p:spPr>
          <a:xfrm>
            <a:off x="416810"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FFFF"/>
              </a:buClr>
              <a:buSzPts val="1800"/>
              <a:buChar char="•"/>
              <a:defRPr sz="1800">
                <a:solidFill>
                  <a:srgbClr val="FFFFFF"/>
                </a:solidFill>
              </a:defRPr>
            </a:lvl1pPr>
            <a:lvl2pPr marL="914400" lvl="1" indent="-330200" rtl="0">
              <a:lnSpc>
                <a:spcPct val="115000"/>
              </a:lnSpc>
              <a:spcBef>
                <a:spcPts val="0"/>
              </a:spcBef>
              <a:spcAft>
                <a:spcPts val="0"/>
              </a:spcAft>
              <a:buClr>
                <a:srgbClr val="FFFFFF"/>
              </a:buClr>
              <a:buSzPts val="1600"/>
              <a:buChar char="◦"/>
              <a:defRPr sz="1600">
                <a:solidFill>
                  <a:srgbClr val="FFFFFF"/>
                </a:solidFill>
              </a:defRPr>
            </a:lvl2pPr>
            <a:lvl3pPr marL="1371600" lvl="2" indent="-317500" rtl="0">
              <a:lnSpc>
                <a:spcPct val="115000"/>
              </a:lnSpc>
              <a:spcBef>
                <a:spcPts val="0"/>
              </a:spcBef>
              <a:spcAft>
                <a:spcPts val="0"/>
              </a:spcAft>
              <a:buClr>
                <a:srgbClr val="FFFFFF"/>
              </a:buClr>
              <a:buSzPts val="1400"/>
              <a:buChar char="•"/>
              <a:defRPr>
                <a:solidFill>
                  <a:srgbClr val="FFFFFF"/>
                </a:solidFill>
              </a:defRPr>
            </a:lvl3pPr>
            <a:lvl4pPr marL="1828800" lvl="3" indent="-311150" rtl="0">
              <a:lnSpc>
                <a:spcPct val="115000"/>
              </a:lnSpc>
              <a:spcBef>
                <a:spcPts val="0"/>
              </a:spcBef>
              <a:spcAft>
                <a:spcPts val="0"/>
              </a:spcAft>
              <a:buClr>
                <a:srgbClr val="FFFFFF"/>
              </a:buClr>
              <a:buSzPts val="1300"/>
              <a:buChar char="◦"/>
              <a:defRPr sz="1300">
                <a:solidFill>
                  <a:srgbClr val="FFFFFF"/>
                </a:solidFill>
              </a:defRPr>
            </a:lvl4pPr>
            <a:lvl5pPr marL="2286000" lvl="4" indent="-304800" rtl="0">
              <a:lnSpc>
                <a:spcPct val="115000"/>
              </a:lnSpc>
              <a:spcBef>
                <a:spcPts val="0"/>
              </a:spcBef>
              <a:spcAft>
                <a:spcPts val="0"/>
              </a:spcAft>
              <a:buClr>
                <a:srgbClr val="FFFFFF"/>
              </a:buClr>
              <a:buSzPts val="1200"/>
              <a:buChar char="•"/>
              <a:defRPr sz="1200">
                <a:solidFill>
                  <a:srgbClr val="FFFFFF"/>
                </a:solidFill>
              </a:defRPr>
            </a:lvl5pPr>
            <a:lvl6pPr marL="2743200" lvl="5" indent="-298450" rtl="0">
              <a:lnSpc>
                <a:spcPct val="115000"/>
              </a:lnSpc>
              <a:spcBef>
                <a:spcPts val="0"/>
              </a:spcBef>
              <a:spcAft>
                <a:spcPts val="0"/>
              </a:spcAft>
              <a:buClr>
                <a:srgbClr val="FFFFFF"/>
              </a:buClr>
              <a:buSzPts val="1100"/>
              <a:buChar char="◦"/>
              <a:defRPr sz="1100">
                <a:solidFill>
                  <a:srgbClr val="FFFFFF"/>
                </a:solidFill>
              </a:defRPr>
            </a:lvl6pPr>
            <a:lvl7pPr marL="3200400" lvl="6" indent="-298450" rtl="0">
              <a:lnSpc>
                <a:spcPct val="115000"/>
              </a:lnSpc>
              <a:spcBef>
                <a:spcPts val="0"/>
              </a:spcBef>
              <a:spcAft>
                <a:spcPts val="0"/>
              </a:spcAft>
              <a:buClr>
                <a:srgbClr val="FFFFFF"/>
              </a:buClr>
              <a:buSzPts val="1100"/>
              <a:buChar char="•"/>
              <a:defRPr sz="1100">
                <a:solidFill>
                  <a:srgbClr val="FFFFFF"/>
                </a:solidFill>
              </a:defRPr>
            </a:lvl7pPr>
            <a:lvl8pPr marL="3657600" lvl="7" indent="-298450" rtl="0">
              <a:lnSpc>
                <a:spcPct val="115000"/>
              </a:lnSpc>
              <a:spcBef>
                <a:spcPts val="0"/>
              </a:spcBef>
              <a:spcAft>
                <a:spcPts val="0"/>
              </a:spcAft>
              <a:buClr>
                <a:srgbClr val="FFFFFF"/>
              </a:buClr>
              <a:buSzPts val="1100"/>
              <a:buChar char="◦"/>
              <a:defRPr sz="1100">
                <a:solidFill>
                  <a:srgbClr val="FFFFFF"/>
                </a:solidFill>
              </a:defRPr>
            </a:lvl8pPr>
            <a:lvl9pPr marL="4114800" lvl="8" indent="-298450" rtl="0">
              <a:lnSpc>
                <a:spcPct val="115000"/>
              </a:lnSpc>
              <a:spcBef>
                <a:spcPts val="0"/>
              </a:spcBef>
              <a:spcAft>
                <a:spcPts val="0"/>
              </a:spcAft>
              <a:buClr>
                <a:srgbClr val="FFFFFF"/>
              </a:buClr>
              <a:buSzPts val="1100"/>
              <a:buChar char="•"/>
              <a:defRPr sz="1100">
                <a:solidFill>
                  <a:srgbClr val="FFFFFF"/>
                </a:solidFill>
              </a:defRPr>
            </a:lvl9pPr>
          </a:lstStyle>
          <a:p>
            <a:endParaRPr/>
          </a:p>
        </p:txBody>
      </p:sp>
      <p:sp>
        <p:nvSpPr>
          <p:cNvPr id="81" name="Google Shape;81;p12"/>
          <p:cNvSpPr txBox="1">
            <a:spLocks noGrp="1"/>
          </p:cNvSpPr>
          <p:nvPr>
            <p:ph type="title" idx="4"/>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Quad 4 - A">
  <p:cSld name="MAIN_POINT_1_2">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4" name="Google Shape;84;p13"/>
          <p:cNvSpPr/>
          <p:nvPr/>
        </p:nvSpPr>
        <p:spPr>
          <a:xfrm>
            <a:off x="625025"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86" name="Google Shape;86;p1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87" name="Google Shape;87;p13"/>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88" name="Google Shape;88;p13"/>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pic>
        <p:nvPicPr>
          <p:cNvPr id="89" name="Google Shape;89;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0" name="Google Shape;90;p13"/>
          <p:cNvSpPr/>
          <p:nvPr/>
        </p:nvSpPr>
        <p:spPr>
          <a:xfrm>
            <a:off x="4701900"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2" name="Google Shape;92;p13"/>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3" name="Google Shape;93;p13"/>
          <p:cNvSpPr/>
          <p:nvPr/>
        </p:nvSpPr>
        <p:spPr>
          <a:xfrm>
            <a:off x="625025"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5" name="Google Shape;95;p13"/>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6" name="Google Shape;96;p13"/>
          <p:cNvSpPr/>
          <p:nvPr/>
        </p:nvSpPr>
        <p:spPr>
          <a:xfrm>
            <a:off x="4701900"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8" name="Google Shape;98;p13"/>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Quad 4 - B">
  <p:cSld name="MAIN_POINT_1_2_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1" name="Google Shape;101;p14"/>
          <p:cNvSpPr/>
          <p:nvPr/>
        </p:nvSpPr>
        <p:spPr>
          <a:xfrm>
            <a:off x="625025"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03" name="Google Shape;103;p14"/>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04" name="Google Shape;104;p14"/>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5" name="Google Shape;105;p14"/>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pic>
        <p:nvPicPr>
          <p:cNvPr id="106" name="Google Shape;106;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7" name="Google Shape;107;p14"/>
          <p:cNvSpPr/>
          <p:nvPr/>
        </p:nvSpPr>
        <p:spPr>
          <a:xfrm>
            <a:off x="4701900"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9" name="Google Shape;109;p14"/>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0" name="Google Shape;110;p14"/>
          <p:cNvSpPr/>
          <p:nvPr/>
        </p:nvSpPr>
        <p:spPr>
          <a:xfrm>
            <a:off x="625025"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2" name="Google Shape;112;p14"/>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3" name="Google Shape;113;p14"/>
          <p:cNvSpPr/>
          <p:nvPr/>
        </p:nvSpPr>
        <p:spPr>
          <a:xfrm>
            <a:off x="4701900"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5" name="Google Shape;115;p14"/>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dia">
  <p:cSld name="SECTION_TITLE_AND_DESCRIPTION">
    <p:spTree>
      <p:nvGrpSpPr>
        <p:cNvPr id="1" name="Shape 116"/>
        <p:cNvGrpSpPr/>
        <p:nvPr/>
      </p:nvGrpSpPr>
      <p:grpSpPr>
        <a:xfrm>
          <a:off x="0" y="0"/>
          <a:ext cx="0" cy="0"/>
          <a:chOff x="0" y="0"/>
          <a:chExt cx="0" cy="0"/>
        </a:xfrm>
      </p:grpSpPr>
      <p:sp>
        <p:nvSpPr>
          <p:cNvPr id="117" name="Google Shape;117;p15"/>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19" name="Google Shape;119;p1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0" name="Google Shape;120;p15"/>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1" name="Google Shape;121;p15"/>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2" name="Google Shape;122;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dia 1">
  <p:cSld name="SECTION_TITLE_AND_DESCRIPTION_2">
    <p:spTree>
      <p:nvGrpSpPr>
        <p:cNvPr id="1" name="Shape 123"/>
        <p:cNvGrpSpPr/>
        <p:nvPr/>
      </p:nvGrpSpPr>
      <p:grpSpPr>
        <a:xfrm>
          <a:off x="0" y="0"/>
          <a:ext cx="0" cy="0"/>
          <a:chOff x="0" y="0"/>
          <a:chExt cx="0" cy="0"/>
        </a:xfrm>
      </p:grpSpPr>
      <p:sp>
        <p:nvSpPr>
          <p:cNvPr id="124" name="Google Shape;124;p16"/>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25" name="Google Shape;125;p1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6" name="Google Shape;126;p16"/>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7" name="Google Shape;127;p16"/>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8" name="Google Shape;128;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dia (Without Graph)">
  <p:cSld name="SECTION_TITLE_AND_DESCRIPTION_1">
    <p:spTree>
      <p:nvGrpSpPr>
        <p:cNvPr id="1" name="Shape 129"/>
        <p:cNvGrpSpPr/>
        <p:nvPr/>
      </p:nvGrpSpPr>
      <p:grpSpPr>
        <a:xfrm>
          <a:off x="0" y="0"/>
          <a:ext cx="0" cy="0"/>
          <a:chOff x="0" y="0"/>
          <a:chExt cx="0" cy="0"/>
        </a:xfrm>
      </p:grpSpPr>
      <p:sp>
        <p:nvSpPr>
          <p:cNvPr id="130" name="Google Shape;130;p1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sp>
        <p:nvSpPr>
          <p:cNvPr id="132" name="Google Shape;132;p17"/>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3" name="Google Shape;133;p17"/>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4" name="Google Shape;134;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dia (Without Graph) 1">
  <p:cSld name="SECTION_TITLE_AND_DESCRIPTION_1_1">
    <p:spTree>
      <p:nvGrpSpPr>
        <p:cNvPr id="1" name="Shape 135"/>
        <p:cNvGrpSpPr/>
        <p:nvPr/>
      </p:nvGrpSpPr>
      <p:grpSpPr>
        <a:xfrm>
          <a:off x="0" y="0"/>
          <a:ext cx="0" cy="0"/>
          <a:chOff x="0" y="0"/>
          <a:chExt cx="0" cy="0"/>
        </a:xfrm>
      </p:grpSpPr>
      <p:sp>
        <p:nvSpPr>
          <p:cNvPr id="136" name="Google Shape;136;p1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sp>
        <p:nvSpPr>
          <p:cNvPr id="137" name="Google Shape;137;p18"/>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8" name="Google Shape;138;p18"/>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9" name="Google Shape;139;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APTION_ONLY">
    <p:spTree>
      <p:nvGrpSpPr>
        <p:cNvPr id="1" name="Shape 140"/>
        <p:cNvGrpSpPr/>
        <p:nvPr/>
      </p:nvGrpSpPr>
      <p:grpSpPr>
        <a:xfrm>
          <a:off x="0" y="0"/>
          <a:ext cx="0" cy="0"/>
          <a:chOff x="0" y="0"/>
          <a:chExt cx="0" cy="0"/>
        </a:xfrm>
      </p:grpSpPr>
      <p:sp>
        <p:nvSpPr>
          <p:cNvPr id="141" name="Google Shape;141;p1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42" name="Google Shape;142;p19"/>
          <p:cNvPicPr preferRelativeResize="0"/>
          <p:nvPr/>
        </p:nvPicPr>
        <p:blipFill rotWithShape="1">
          <a:blip r:embed="rId2">
            <a:alphaModFix/>
          </a:blip>
          <a:srcRect r="21377"/>
          <a:stretch/>
        </p:blipFill>
        <p:spPr>
          <a:xfrm>
            <a:off x="3539825" y="-955975"/>
            <a:ext cx="5604174" cy="7128174"/>
          </a:xfrm>
          <a:prstGeom prst="rect">
            <a:avLst/>
          </a:prstGeom>
          <a:noFill/>
          <a:ln>
            <a:noFill/>
          </a:ln>
        </p:spPr>
      </p:pic>
      <p:sp>
        <p:nvSpPr>
          <p:cNvPr id="143" name="Google Shape;143;p19"/>
          <p:cNvSpPr txBox="1">
            <a:spLocks noGrp="1"/>
          </p:cNvSpPr>
          <p:nvPr>
            <p:ph type="title"/>
          </p:nvPr>
        </p:nvSpPr>
        <p:spPr>
          <a:xfrm>
            <a:off x="1089950" y="906675"/>
            <a:ext cx="6060000" cy="16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2000"/>
              <a:buNone/>
              <a:defRPr sz="2000">
                <a:solidFill>
                  <a:srgbClr val="404040"/>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144" name="Google Shape;144;p19"/>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rgbClr val="FFFFFF"/>
              </a:solidFill>
            </a:endParaRPr>
          </a:p>
        </p:txBody>
      </p:sp>
      <p:sp>
        <p:nvSpPr>
          <p:cNvPr id="145" name="Google Shape;145;p19"/>
          <p:cNvSpPr txBox="1">
            <a:spLocks noGrp="1"/>
          </p:cNvSpPr>
          <p:nvPr>
            <p:ph type="subTitle" idx="1"/>
          </p:nvPr>
        </p:nvSpPr>
        <p:spPr>
          <a:xfrm>
            <a:off x="1089950" y="2649482"/>
            <a:ext cx="3170700" cy="44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400"/>
              <a:buNone/>
              <a:defRPr>
                <a:solidFill>
                  <a:srgbClr val="40404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46" name="Google Shape;146;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s - Different Colors">
  <p:cSld name="BIG_NUMBER">
    <p:spTree>
      <p:nvGrpSpPr>
        <p:cNvPr id="1" name="Shape 147"/>
        <p:cNvGrpSpPr/>
        <p:nvPr/>
      </p:nvGrpSpPr>
      <p:grpSpPr>
        <a:xfrm>
          <a:off x="0" y="0"/>
          <a:ext cx="0" cy="0"/>
          <a:chOff x="0" y="0"/>
          <a:chExt cx="0" cy="0"/>
        </a:xfrm>
      </p:grpSpPr>
      <p:sp>
        <p:nvSpPr>
          <p:cNvPr id="148" name="Google Shape;148;p2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49" name="Google Shape;149;p20"/>
          <p:cNvPicPr preferRelativeResize="0"/>
          <p:nvPr/>
        </p:nvPicPr>
        <p:blipFill rotWithShape="1">
          <a:blip r:embed="rId2">
            <a:alphaModFix amt="10000"/>
          </a:blip>
          <a:srcRect l="1900" t="1080" r="34748" b="-1080"/>
          <a:stretch/>
        </p:blipFill>
        <p:spPr>
          <a:xfrm>
            <a:off x="5616468" y="215450"/>
            <a:ext cx="4043832" cy="5143499"/>
          </a:xfrm>
          <a:prstGeom prst="rect">
            <a:avLst/>
          </a:prstGeom>
          <a:noFill/>
          <a:ln>
            <a:noFill/>
          </a:ln>
        </p:spPr>
      </p:pic>
      <p:pic>
        <p:nvPicPr>
          <p:cNvPr id="150" name="Google Shape;150;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51" name="Google Shape;151;p20"/>
          <p:cNvSpPr txBox="1">
            <a:spLocks noGrp="1"/>
          </p:cNvSpPr>
          <p:nvPr>
            <p:ph type="title"/>
          </p:nvPr>
        </p:nvSpPr>
        <p:spPr>
          <a:xfrm>
            <a:off x="682650" y="1808555"/>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018BFF"/>
              </a:buClr>
              <a:buSzPts val="3600"/>
              <a:buNone/>
              <a:defRPr sz="3600" b="1">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a:endParaRPr/>
          </a:p>
        </p:txBody>
      </p:sp>
      <p:sp>
        <p:nvSpPr>
          <p:cNvPr id="152" name="Google Shape;152;p20"/>
          <p:cNvSpPr txBox="1">
            <a:spLocks noGrp="1"/>
          </p:cNvSpPr>
          <p:nvPr>
            <p:ph type="subTitle" idx="1"/>
          </p:nvPr>
        </p:nvSpPr>
        <p:spPr>
          <a:xfrm>
            <a:off x="664700" y="2856788"/>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
        <p:nvSpPr>
          <p:cNvPr id="154" name="Google Shape;154;p2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155" name="Google Shape;155;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Section"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21" name="Google Shape;21;p4"/>
          <p:cNvSpPr txBox="1">
            <a:spLocks noGrp="1"/>
          </p:cNvSpPr>
          <p:nvPr>
            <p:ph type="title"/>
          </p:nvPr>
        </p:nvSpPr>
        <p:spPr>
          <a:xfrm>
            <a:off x="682650" y="1097280"/>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333333"/>
              </a:buClr>
              <a:buSzPts val="3600"/>
              <a:buNone/>
              <a:defRPr sz="3600" b="1">
                <a:solidFill>
                  <a:srgbClr val="333333"/>
                </a:solidFill>
              </a:defRPr>
            </a:lvl1pPr>
            <a:lvl2pPr lvl="1" rtl="0">
              <a:spcBef>
                <a:spcPts val="0"/>
              </a:spcBef>
              <a:spcAft>
                <a:spcPts val="0"/>
              </a:spcAft>
              <a:buClr>
                <a:srgbClr val="333333"/>
              </a:buClr>
              <a:buSzPts val="3600"/>
              <a:buNone/>
              <a:defRPr sz="3600">
                <a:solidFill>
                  <a:srgbClr val="333333"/>
                </a:solidFill>
              </a:defRPr>
            </a:lvl2pPr>
            <a:lvl3pPr lvl="2" rtl="0">
              <a:spcBef>
                <a:spcPts val="0"/>
              </a:spcBef>
              <a:spcAft>
                <a:spcPts val="0"/>
              </a:spcAft>
              <a:buClr>
                <a:srgbClr val="333333"/>
              </a:buClr>
              <a:buSzPts val="3600"/>
              <a:buNone/>
              <a:defRPr sz="3600">
                <a:solidFill>
                  <a:srgbClr val="333333"/>
                </a:solidFill>
              </a:defRPr>
            </a:lvl3pPr>
            <a:lvl4pPr lvl="3" rtl="0">
              <a:spcBef>
                <a:spcPts val="0"/>
              </a:spcBef>
              <a:spcAft>
                <a:spcPts val="0"/>
              </a:spcAft>
              <a:buClr>
                <a:srgbClr val="333333"/>
              </a:buClr>
              <a:buSzPts val="3600"/>
              <a:buNone/>
              <a:defRPr sz="3600">
                <a:solidFill>
                  <a:srgbClr val="333333"/>
                </a:solidFill>
              </a:defRPr>
            </a:lvl4pPr>
            <a:lvl5pPr lvl="4" rtl="0">
              <a:spcBef>
                <a:spcPts val="0"/>
              </a:spcBef>
              <a:spcAft>
                <a:spcPts val="0"/>
              </a:spcAft>
              <a:buClr>
                <a:srgbClr val="333333"/>
              </a:buClr>
              <a:buSzPts val="3600"/>
              <a:buNone/>
              <a:defRPr sz="3600">
                <a:solidFill>
                  <a:srgbClr val="333333"/>
                </a:solidFill>
              </a:defRPr>
            </a:lvl5pPr>
            <a:lvl6pPr lvl="5" rtl="0">
              <a:spcBef>
                <a:spcPts val="0"/>
              </a:spcBef>
              <a:spcAft>
                <a:spcPts val="0"/>
              </a:spcAft>
              <a:buClr>
                <a:srgbClr val="333333"/>
              </a:buClr>
              <a:buSzPts val="3600"/>
              <a:buNone/>
              <a:defRPr sz="3600">
                <a:solidFill>
                  <a:srgbClr val="333333"/>
                </a:solidFill>
              </a:defRPr>
            </a:lvl6pPr>
            <a:lvl7pPr lvl="6" rtl="0">
              <a:spcBef>
                <a:spcPts val="0"/>
              </a:spcBef>
              <a:spcAft>
                <a:spcPts val="0"/>
              </a:spcAft>
              <a:buClr>
                <a:srgbClr val="333333"/>
              </a:buClr>
              <a:buSzPts val="3600"/>
              <a:buNone/>
              <a:defRPr sz="3600">
                <a:solidFill>
                  <a:srgbClr val="333333"/>
                </a:solidFill>
              </a:defRPr>
            </a:lvl7pPr>
            <a:lvl8pPr lvl="7" rtl="0">
              <a:spcBef>
                <a:spcPts val="0"/>
              </a:spcBef>
              <a:spcAft>
                <a:spcPts val="0"/>
              </a:spcAft>
              <a:buClr>
                <a:srgbClr val="333333"/>
              </a:buClr>
              <a:buSzPts val="3600"/>
              <a:buNone/>
              <a:defRPr sz="3600">
                <a:solidFill>
                  <a:srgbClr val="333333"/>
                </a:solidFill>
              </a:defRPr>
            </a:lvl8pPr>
            <a:lvl9pPr lvl="8" rtl="0">
              <a:spcBef>
                <a:spcPts val="0"/>
              </a:spcBef>
              <a:spcAft>
                <a:spcPts val="0"/>
              </a:spcAft>
              <a:buClr>
                <a:srgbClr val="333333"/>
              </a:buClr>
              <a:buSzPts val="3600"/>
              <a:buNone/>
              <a:defRPr sz="3600">
                <a:solidFill>
                  <a:srgbClr val="333333"/>
                </a:solidFill>
              </a:defRPr>
            </a:lvl9pPr>
          </a:lstStyle>
          <a:p>
            <a:endParaRPr/>
          </a:p>
        </p:txBody>
      </p:sp>
      <p:sp>
        <p:nvSpPr>
          <p:cNvPr id="22" name="Google Shape;22;p4"/>
          <p:cNvSpPr txBox="1">
            <a:spLocks noGrp="1"/>
          </p:cNvSpPr>
          <p:nvPr>
            <p:ph type="subTitle" idx="1"/>
          </p:nvPr>
        </p:nvSpPr>
        <p:spPr>
          <a:xfrm>
            <a:off x="664700" y="3134825"/>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600"/>
              <a:buNone/>
              <a:defRPr sz="1600">
                <a:solidFill>
                  <a:srgbClr val="404040"/>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s">
  <p:cSld name="Blank - Green Footer">
    <p:spTree>
      <p:nvGrpSpPr>
        <p:cNvPr id="1" name="Shape 156"/>
        <p:cNvGrpSpPr/>
        <p:nvPr/>
      </p:nvGrpSpPr>
      <p:grpSpPr>
        <a:xfrm>
          <a:off x="0" y="0"/>
          <a:ext cx="0" cy="0"/>
          <a:chOff x="0" y="0"/>
          <a:chExt cx="0" cy="0"/>
        </a:xfrm>
      </p:grpSpPr>
      <p:sp>
        <p:nvSpPr>
          <p:cNvPr id="157" name="Google Shape;157;p2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59" name="Google Shape;159;p2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60" name="Google Shape;160;p22"/>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1" name="Google Shape;161;p22"/>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22"/>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3" name="Google Shape;163;p22"/>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4" name="Google Shape;164;p22"/>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2"/>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6" name="Google Shape;166;p22"/>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67" name="Google Shape;167;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s 1">
  <p:cSld name="Blank - Green Footer_1">
    <p:spTree>
      <p:nvGrpSpPr>
        <p:cNvPr id="1" name="Shape 168"/>
        <p:cNvGrpSpPr/>
        <p:nvPr/>
      </p:nvGrpSpPr>
      <p:grpSpPr>
        <a:xfrm>
          <a:off x="0" y="0"/>
          <a:ext cx="0" cy="0"/>
          <a:chOff x="0" y="0"/>
          <a:chExt cx="0" cy="0"/>
        </a:xfrm>
      </p:grpSpPr>
      <p:sp>
        <p:nvSpPr>
          <p:cNvPr id="169" name="Google Shape;169;p2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170" name="Google Shape;170;p2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71" name="Google Shape;171;p23"/>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2" name="Google Shape;172;p23"/>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3"/>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4" name="Google Shape;174;p23"/>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5" name="Google Shape;175;p23"/>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3"/>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7" name="Google Shape;177;p23"/>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8" name="Google Shape;178;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 Green">
  <p:cSld name="Title - Green">
    <p:bg>
      <p:bgPr>
        <a:solidFill>
          <a:schemeClr val="accent5"/>
        </a:solidFill>
        <a:effectLst/>
      </p:bgPr>
    </p:bg>
    <p:spTree>
      <p:nvGrpSpPr>
        <p:cNvPr id="1" name="Shape 179"/>
        <p:cNvGrpSpPr/>
        <p:nvPr/>
      </p:nvGrpSpPr>
      <p:grpSpPr>
        <a:xfrm>
          <a:off x="0" y="0"/>
          <a:ext cx="0" cy="0"/>
          <a:chOff x="0" y="0"/>
          <a:chExt cx="0" cy="0"/>
        </a:xfrm>
      </p:grpSpPr>
      <p:pic>
        <p:nvPicPr>
          <p:cNvPr id="180" name="Google Shape;180;p24" descr="Picture 11"/>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81" name="Google Shape;181;p24"/>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38" scaled="0"/>
          </a:gradFill>
          <a:ln>
            <a:noFill/>
          </a:ln>
          <a:effectLst>
            <a:outerShdw blurRad="50800" rotWithShape="0">
              <a:srgbClr val="000000">
                <a:alpha val="69410"/>
              </a:srgbClr>
            </a:outerShdw>
          </a:effectLst>
        </p:spPr>
        <p:txBody>
          <a:bodyPr spcFirstLastPara="1" wrap="square" lIns="25700" tIns="25700" rIns="25700" bIns="25700" anchor="ctr" anchorCtr="0">
            <a:noAutofit/>
          </a:bodyPr>
          <a:lstStyle/>
          <a:p>
            <a:pPr marL="0" marR="0" lvl="0" indent="0" algn="l" rtl="0">
              <a:lnSpc>
                <a:spcPct val="100000"/>
              </a:lnSpc>
              <a:spcBef>
                <a:spcPts val="0"/>
              </a:spcBef>
              <a:spcAft>
                <a:spcPts val="0"/>
              </a:spcAft>
              <a:buClr>
                <a:srgbClr val="FFFFFF"/>
              </a:buClr>
              <a:buSzPts val="788"/>
              <a:buFont typeface="Calibri"/>
              <a:buNone/>
            </a:pPr>
            <a:endParaRPr sz="788" b="0" i="0" u="none" strike="noStrike" cap="none">
              <a:solidFill>
                <a:srgbClr val="000000"/>
              </a:solidFill>
              <a:latin typeface="Arial"/>
              <a:ea typeface="Arial"/>
              <a:cs typeface="Arial"/>
              <a:sym typeface="Arial"/>
            </a:endParaRPr>
          </a:p>
        </p:txBody>
      </p:sp>
      <p:sp>
        <p:nvSpPr>
          <p:cNvPr id="182" name="Google Shape;182;p24"/>
          <p:cNvSpPr txBox="1">
            <a:spLocks noGrp="1"/>
          </p:cNvSpPr>
          <p:nvPr>
            <p:ph type="title"/>
          </p:nvPr>
        </p:nvSpPr>
        <p:spPr>
          <a:xfrm>
            <a:off x="611489" y="1615214"/>
            <a:ext cx="7516500" cy="7650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Clr>
                <a:srgbClr val="FFFFFF"/>
              </a:buClr>
              <a:buSzPts val="3994"/>
              <a:buFont typeface="Open Sans ExtraBold"/>
              <a:buNone/>
              <a:defRPr sz="3993" b="1">
                <a:solidFill>
                  <a:srgbClr val="FFFFFF"/>
                </a:solidFill>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183" name="Google Shape;183;p24"/>
          <p:cNvSpPr txBox="1">
            <a:spLocks noGrp="1"/>
          </p:cNvSpPr>
          <p:nvPr>
            <p:ph type="body" idx="1"/>
          </p:nvPr>
        </p:nvSpPr>
        <p:spPr>
          <a:xfrm>
            <a:off x="639711" y="2417703"/>
            <a:ext cx="7488300" cy="2069700"/>
          </a:xfrm>
          <a:prstGeom prst="rect">
            <a:avLst/>
          </a:prstGeom>
          <a:noFill/>
          <a:ln>
            <a:noFill/>
          </a:ln>
        </p:spPr>
        <p:txBody>
          <a:bodyPr spcFirstLastPara="1" wrap="square" lIns="45700" tIns="45700" rIns="45700" bIns="45700" anchor="t" anchorCtr="0">
            <a:noAutofit/>
          </a:bodyPr>
          <a:lstStyle>
            <a:lvl1pPr marL="457200" lvl="0"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1pPr>
            <a:lvl2pPr marL="914400" lvl="1"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2pPr>
            <a:lvl3pPr marL="1371600" lvl="2"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3pPr>
            <a:lvl4pPr marL="1828800" lvl="3"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4pPr>
            <a:lvl5pPr marL="2286000" lvl="4"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184" name="Google Shape;184;p24"/>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1pPr>
            <a:lvl2pPr marL="0" marR="0" lvl="1"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2pPr>
            <a:lvl3pPr marL="0" marR="0" lvl="2"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3pPr>
            <a:lvl4pPr marL="0" marR="0" lvl="3"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4pPr>
            <a:lvl5pPr marL="0" marR="0" lvl="4"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5pPr>
            <a:lvl6pPr marL="0" marR="0" lvl="5"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6pPr>
            <a:lvl7pPr marL="0" marR="0" lvl="6"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7pPr>
            <a:lvl8pPr marL="0" marR="0" lvl="7"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8pPr>
            <a:lvl9pPr marL="0" marR="0" lvl="8"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583250" y="1293675"/>
            <a:ext cx="8182800" cy="3354000"/>
          </a:xfrm>
          <a:prstGeom prst="rect">
            <a:avLst/>
          </a:prstGeom>
          <a:noFill/>
          <a:ln>
            <a:noFill/>
          </a:ln>
        </p:spPr>
        <p:txBody>
          <a:bodyPr spcFirstLastPara="1" wrap="square" lIns="45700" tIns="45700" rIns="45700" bIns="45700"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5"/>
          <p:cNvSpPr txBox="1">
            <a:spLocks noGrp="1"/>
          </p:cNvSpPr>
          <p:nvPr>
            <p:ph type="sldNum" idx="12"/>
          </p:nvPr>
        </p:nvSpPr>
        <p:spPr>
          <a:xfrm>
            <a:off x="154458" y="4764915"/>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88" name="Google Shape;188;p25"/>
          <p:cNvPicPr preferRelativeResize="0"/>
          <p:nvPr/>
        </p:nvPicPr>
        <p:blipFill rotWithShape="1">
          <a:blip r:embed="rId2">
            <a:alphaModFix/>
          </a:blip>
          <a:srcRect/>
          <a:stretch/>
        </p:blipFill>
        <p:spPr>
          <a:xfrm>
            <a:off x="-9407" y="5039552"/>
            <a:ext cx="9162299" cy="120600"/>
          </a:xfrm>
          <a:prstGeom prst="rect">
            <a:avLst/>
          </a:prstGeom>
          <a:noFill/>
          <a:ln>
            <a:noFill/>
          </a:ln>
        </p:spPr>
      </p:pic>
      <p:sp>
        <p:nvSpPr>
          <p:cNvPr id="189" name="Google Shape;189;p25"/>
          <p:cNvSpPr txBox="1">
            <a:spLocks noGrp="1"/>
          </p:cNvSpPr>
          <p:nvPr>
            <p:ph type="title"/>
          </p:nvPr>
        </p:nvSpPr>
        <p:spPr>
          <a:xfrm>
            <a:off x="583260" y="379974"/>
            <a:ext cx="8182800" cy="857400"/>
          </a:xfrm>
          <a:prstGeom prst="rect">
            <a:avLst/>
          </a:prstGeom>
          <a:noFill/>
          <a:ln>
            <a:noFill/>
          </a:ln>
        </p:spPr>
        <p:txBody>
          <a:bodyPr spcFirstLastPara="1" wrap="square" lIns="45700" tIns="45700" rIns="45700" bIns="45700" anchor="ctr" anchorCtr="0">
            <a:noAutofit/>
          </a:bodyPr>
          <a:lstStyle>
            <a:lvl1pPr marR="0" lvl="0" algn="l" rtl="0">
              <a:lnSpc>
                <a:spcPct val="100000"/>
              </a:lnSpc>
              <a:spcBef>
                <a:spcPts val="0"/>
              </a:spcBef>
              <a:spcAft>
                <a:spcPts val="0"/>
              </a:spcAft>
              <a:buClr>
                <a:srgbClr val="5D5D5D"/>
              </a:buClr>
              <a:buSzPts val="2981"/>
              <a:buFont typeface="Open Sans ExtraBold"/>
              <a:buNone/>
              <a:defRPr sz="3000" b="0" i="0" u="none" strike="noStrike" cap="none">
                <a:solidFill>
                  <a:srgbClr val="5D5D5D"/>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tatement-slide green">
  <p:cSld name="Statement-slide green">
    <p:bg>
      <p:bgPr>
        <a:solidFill>
          <a:schemeClr val="accent5"/>
        </a:solidFill>
        <a:effectLst/>
      </p:bgPr>
    </p:bg>
    <p:spTree>
      <p:nvGrpSpPr>
        <p:cNvPr id="1" name="Shape 190"/>
        <p:cNvGrpSpPr/>
        <p:nvPr/>
      </p:nvGrpSpPr>
      <p:grpSpPr>
        <a:xfrm>
          <a:off x="0" y="0"/>
          <a:ext cx="0" cy="0"/>
          <a:chOff x="0" y="0"/>
          <a:chExt cx="0" cy="0"/>
        </a:xfrm>
      </p:grpSpPr>
      <p:pic>
        <p:nvPicPr>
          <p:cNvPr id="191" name="Google Shape;191;p26" descr="Image"/>
          <p:cNvPicPr preferRelativeResize="0"/>
          <p:nvPr/>
        </p:nvPicPr>
        <p:blipFill rotWithShape="1">
          <a:blip r:embed="rId2">
            <a:alphaModFix amt="14970"/>
          </a:blip>
          <a:srcRect/>
          <a:stretch/>
        </p:blipFill>
        <p:spPr>
          <a:xfrm>
            <a:off x="1764659" y="368384"/>
            <a:ext cx="6115849" cy="3845596"/>
          </a:xfrm>
          <a:prstGeom prst="rect">
            <a:avLst/>
          </a:prstGeom>
          <a:noFill/>
          <a:ln>
            <a:noFill/>
          </a:ln>
        </p:spPr>
      </p:pic>
      <p:sp>
        <p:nvSpPr>
          <p:cNvPr id="192" name="Google Shape;192;p26"/>
          <p:cNvSpPr txBox="1">
            <a:spLocks noGrp="1"/>
          </p:cNvSpPr>
          <p:nvPr>
            <p:ph type="title"/>
          </p:nvPr>
        </p:nvSpPr>
        <p:spPr>
          <a:xfrm>
            <a:off x="633412" y="1784089"/>
            <a:ext cx="7877400" cy="15753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404040"/>
              </a:buClr>
              <a:buSzPts val="4500"/>
              <a:buFont typeface="Open Sans ExtraBold"/>
              <a:buChar char="●"/>
              <a:defRPr sz="4500">
                <a:solidFill>
                  <a:srgbClr val="404040"/>
                </a:solidFill>
              </a:defRPr>
            </a:lvl1pPr>
            <a:lvl2pPr lvl="1" algn="l" rtl="0">
              <a:lnSpc>
                <a:spcPct val="100000"/>
              </a:lnSpc>
              <a:spcBef>
                <a:spcPts val="0"/>
              </a:spcBef>
              <a:spcAft>
                <a:spcPts val="0"/>
              </a:spcAft>
              <a:buClr>
                <a:srgbClr val="000000"/>
              </a:buClr>
              <a:buSzPts val="1000"/>
              <a:buChar char="○"/>
              <a:defRPr/>
            </a:lvl2pPr>
            <a:lvl3pPr lvl="2" algn="l" rtl="0">
              <a:lnSpc>
                <a:spcPct val="100000"/>
              </a:lnSpc>
              <a:spcBef>
                <a:spcPts val="0"/>
              </a:spcBef>
              <a:spcAft>
                <a:spcPts val="0"/>
              </a:spcAft>
              <a:buClr>
                <a:srgbClr val="000000"/>
              </a:buClr>
              <a:buSzPts val="1000"/>
              <a:buChar char="■"/>
              <a:defRPr/>
            </a:lvl3pPr>
            <a:lvl4pPr lvl="3" algn="l" rtl="0">
              <a:lnSpc>
                <a:spcPct val="100000"/>
              </a:lnSpc>
              <a:spcBef>
                <a:spcPts val="0"/>
              </a:spcBef>
              <a:spcAft>
                <a:spcPts val="0"/>
              </a:spcAft>
              <a:buClr>
                <a:srgbClr val="000000"/>
              </a:buClr>
              <a:buSzPts val="1000"/>
              <a:buChar char="●"/>
              <a:defRPr/>
            </a:lvl4pPr>
            <a:lvl5pPr lvl="4" algn="l" rtl="0">
              <a:lnSpc>
                <a:spcPct val="100000"/>
              </a:lnSpc>
              <a:spcBef>
                <a:spcPts val="0"/>
              </a:spcBef>
              <a:spcAft>
                <a:spcPts val="0"/>
              </a:spcAft>
              <a:buClr>
                <a:srgbClr val="000000"/>
              </a:buClr>
              <a:buSzPts val="1000"/>
              <a:buChar char="○"/>
              <a:defRPr/>
            </a:lvl5pPr>
            <a:lvl6pPr lvl="5" algn="l" rtl="0">
              <a:lnSpc>
                <a:spcPct val="100000"/>
              </a:lnSpc>
              <a:spcBef>
                <a:spcPts val="0"/>
              </a:spcBef>
              <a:spcAft>
                <a:spcPts val="0"/>
              </a:spcAft>
              <a:buClr>
                <a:srgbClr val="000000"/>
              </a:buClr>
              <a:buSzPts val="1000"/>
              <a:buChar char="■"/>
              <a:defRPr/>
            </a:lvl6pPr>
            <a:lvl7pPr lvl="6" algn="l" rtl="0">
              <a:lnSpc>
                <a:spcPct val="100000"/>
              </a:lnSpc>
              <a:spcBef>
                <a:spcPts val="0"/>
              </a:spcBef>
              <a:spcAft>
                <a:spcPts val="0"/>
              </a:spcAft>
              <a:buClr>
                <a:srgbClr val="000000"/>
              </a:buClr>
              <a:buSzPts val="1000"/>
              <a:buChar char="●"/>
              <a:defRPr/>
            </a:lvl7pPr>
            <a:lvl8pPr lvl="7" algn="l" rtl="0">
              <a:lnSpc>
                <a:spcPct val="100000"/>
              </a:lnSpc>
              <a:spcBef>
                <a:spcPts val="0"/>
              </a:spcBef>
              <a:spcAft>
                <a:spcPts val="0"/>
              </a:spcAft>
              <a:buClr>
                <a:srgbClr val="000000"/>
              </a:buClr>
              <a:buSzPts val="1000"/>
              <a:buChar char="○"/>
              <a:defRPr/>
            </a:lvl8pPr>
            <a:lvl9pPr lvl="8" algn="l" rtl="0">
              <a:lnSpc>
                <a:spcPct val="100000"/>
              </a:lnSpc>
              <a:spcBef>
                <a:spcPts val="0"/>
              </a:spcBef>
              <a:spcAft>
                <a:spcPts val="0"/>
              </a:spcAft>
              <a:buClr>
                <a:srgbClr val="000000"/>
              </a:buClr>
              <a:buSzPts val="1000"/>
              <a:buChar char="■"/>
              <a:defRPr/>
            </a:lvl9pPr>
          </a:lstStyle>
          <a:p>
            <a:endParaRPr/>
          </a:p>
        </p:txBody>
      </p:sp>
      <p:sp>
        <p:nvSpPr>
          <p:cNvPr id="193" name="Google Shape;193;p26"/>
          <p:cNvSpPr txBox="1">
            <a:spLocks noGrp="1"/>
          </p:cNvSpPr>
          <p:nvPr>
            <p:ph type="sldNum" idx="12"/>
          </p:nvPr>
        </p:nvSpPr>
        <p:spPr>
          <a:xfrm>
            <a:off x="4483446" y="4905374"/>
            <a:ext cx="172200" cy="173700"/>
          </a:xfrm>
          <a:prstGeom prst="rect">
            <a:avLst/>
          </a:prstGeom>
          <a:noFill/>
          <a:ln>
            <a:noFill/>
          </a:ln>
        </p:spPr>
        <p:txBody>
          <a:bodyPr spcFirstLastPara="1" wrap="square" lIns="19050" tIns="19050" rIns="19050" bIns="19050" anchor="t" anchorCtr="0">
            <a:normAutofit lnSpcReduction="10000"/>
          </a:bodyPr>
          <a:lstStyle>
            <a:lvl1pPr marL="0" lvl="0" indent="0" algn="ctr" rtl="0">
              <a:lnSpc>
                <a:spcPct val="100000"/>
              </a:lnSpc>
              <a:spcBef>
                <a:spcPts val="0"/>
              </a:spcBef>
              <a:spcAft>
                <a:spcPts val="0"/>
              </a:spcAft>
              <a:buClr>
                <a:srgbClr val="000000"/>
              </a:buClr>
              <a:buSzPts val="900"/>
              <a:buFont typeface="Helvetica Neue Light"/>
              <a:buNone/>
              <a:defRPr sz="900"/>
            </a:lvl1pPr>
            <a:lvl2pPr marL="0" lvl="1" indent="0" algn="ctr" rtl="0">
              <a:lnSpc>
                <a:spcPct val="100000"/>
              </a:lnSpc>
              <a:spcBef>
                <a:spcPts val="0"/>
              </a:spcBef>
              <a:spcAft>
                <a:spcPts val="0"/>
              </a:spcAft>
              <a:buClr>
                <a:srgbClr val="000000"/>
              </a:buClr>
              <a:buSzPts val="900"/>
              <a:buFont typeface="Helvetica Neue Light"/>
              <a:buNone/>
              <a:defRPr sz="900"/>
            </a:lvl2pPr>
            <a:lvl3pPr marL="0" lvl="2" indent="0" algn="ctr" rtl="0">
              <a:lnSpc>
                <a:spcPct val="100000"/>
              </a:lnSpc>
              <a:spcBef>
                <a:spcPts val="0"/>
              </a:spcBef>
              <a:spcAft>
                <a:spcPts val="0"/>
              </a:spcAft>
              <a:buClr>
                <a:srgbClr val="000000"/>
              </a:buClr>
              <a:buSzPts val="900"/>
              <a:buFont typeface="Helvetica Neue Light"/>
              <a:buNone/>
              <a:defRPr sz="900"/>
            </a:lvl3pPr>
            <a:lvl4pPr marL="0" lvl="3" indent="0" algn="ctr" rtl="0">
              <a:lnSpc>
                <a:spcPct val="100000"/>
              </a:lnSpc>
              <a:spcBef>
                <a:spcPts val="0"/>
              </a:spcBef>
              <a:spcAft>
                <a:spcPts val="0"/>
              </a:spcAft>
              <a:buClr>
                <a:srgbClr val="000000"/>
              </a:buClr>
              <a:buSzPts val="900"/>
              <a:buFont typeface="Helvetica Neue Light"/>
              <a:buNone/>
              <a:defRPr sz="900"/>
            </a:lvl4pPr>
            <a:lvl5pPr marL="0" lvl="4" indent="0" algn="ctr" rtl="0">
              <a:lnSpc>
                <a:spcPct val="100000"/>
              </a:lnSpc>
              <a:spcBef>
                <a:spcPts val="0"/>
              </a:spcBef>
              <a:spcAft>
                <a:spcPts val="0"/>
              </a:spcAft>
              <a:buClr>
                <a:srgbClr val="000000"/>
              </a:buClr>
              <a:buSzPts val="900"/>
              <a:buFont typeface="Helvetica Neue Light"/>
              <a:buNone/>
              <a:defRPr sz="900"/>
            </a:lvl5pPr>
            <a:lvl6pPr marL="0" lvl="5" indent="0" algn="ctr" rtl="0">
              <a:lnSpc>
                <a:spcPct val="100000"/>
              </a:lnSpc>
              <a:spcBef>
                <a:spcPts val="0"/>
              </a:spcBef>
              <a:spcAft>
                <a:spcPts val="0"/>
              </a:spcAft>
              <a:buClr>
                <a:srgbClr val="000000"/>
              </a:buClr>
              <a:buSzPts val="900"/>
              <a:buFont typeface="Helvetica Neue Light"/>
              <a:buNone/>
              <a:defRPr sz="900"/>
            </a:lvl6pPr>
            <a:lvl7pPr marL="0" lvl="6" indent="0" algn="ctr" rtl="0">
              <a:lnSpc>
                <a:spcPct val="100000"/>
              </a:lnSpc>
              <a:spcBef>
                <a:spcPts val="0"/>
              </a:spcBef>
              <a:spcAft>
                <a:spcPts val="0"/>
              </a:spcAft>
              <a:buClr>
                <a:srgbClr val="000000"/>
              </a:buClr>
              <a:buSzPts val="900"/>
              <a:buFont typeface="Helvetica Neue Light"/>
              <a:buNone/>
              <a:defRPr sz="900"/>
            </a:lvl7pPr>
            <a:lvl8pPr marL="0" lvl="7" indent="0" algn="ctr" rtl="0">
              <a:lnSpc>
                <a:spcPct val="100000"/>
              </a:lnSpc>
              <a:spcBef>
                <a:spcPts val="0"/>
              </a:spcBef>
              <a:spcAft>
                <a:spcPts val="0"/>
              </a:spcAft>
              <a:buClr>
                <a:srgbClr val="000000"/>
              </a:buClr>
              <a:buSzPts val="900"/>
              <a:buFont typeface="Helvetica Neue Light"/>
              <a:buNone/>
              <a:defRPr sz="900"/>
            </a:lvl8pPr>
            <a:lvl9pPr marL="0" lvl="8" indent="0" algn="ctr" rtl="0">
              <a:lnSpc>
                <a:spcPct val="100000"/>
              </a:lnSpc>
              <a:spcBef>
                <a:spcPts val="0"/>
              </a:spcBef>
              <a:spcAft>
                <a:spcPts val="0"/>
              </a:spcAft>
              <a:buClr>
                <a:srgbClr val="000000"/>
              </a:buClr>
              <a:buSzPts val="900"/>
              <a:buFont typeface="Helvetica Neue Light"/>
              <a:buNone/>
              <a:defRPr sz="900"/>
            </a:lvl9pPr>
          </a:lstStyle>
          <a:p>
            <a:pPr marL="0" lvl="0" indent="0" algn="ctr" rtl="0">
              <a:spcBef>
                <a:spcPts val="0"/>
              </a:spcBef>
              <a:spcAft>
                <a:spcPts val="0"/>
              </a:spcAft>
              <a:buNone/>
            </a:pPr>
            <a:fld id="{00000000-1234-1234-1234-123412341234}" type="slidenum">
              <a:rPr lang="en"/>
              <a:t>‹nº›</a:t>
            </a:fld>
            <a:endParaRPr sz="8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Green Footer">
  <p:cSld name="Blank - Green Footer_2">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531525" y="307343"/>
            <a:ext cx="8081100" cy="559800"/>
          </a:xfrm>
          <a:prstGeom prst="rect">
            <a:avLst/>
          </a:prstGeom>
          <a:noFill/>
          <a:ln>
            <a:noFill/>
          </a:ln>
        </p:spPr>
        <p:txBody>
          <a:bodyPr spcFirstLastPara="1" wrap="square" lIns="45700" tIns="45700" rIns="45700" bIns="45700" anchor="t" anchorCtr="0">
            <a:noAutofit/>
          </a:bodyPr>
          <a:lstStyle>
            <a:lvl1pPr marR="0" lvl="0" algn="l" rtl="0">
              <a:lnSpc>
                <a:spcPct val="100000"/>
              </a:lnSpc>
              <a:spcBef>
                <a:spcPts val="0"/>
              </a:spcBef>
              <a:spcAft>
                <a:spcPts val="0"/>
              </a:spcAft>
              <a:buClr>
                <a:srgbClr val="404040"/>
              </a:buClr>
              <a:buSzPts val="2981"/>
              <a:buFont typeface="Open Sans ExtraBold"/>
              <a:buNone/>
              <a:defRPr sz="3000" b="1" i="0" u="none" strike="noStrike" cap="none">
                <a:solidFill>
                  <a:srgbClr val="404040"/>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
        <p:nvSpPr>
          <p:cNvPr id="196" name="Google Shape;196;p27"/>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97" name="Google Shape;197;p27"/>
          <p:cNvPicPr preferRelativeResize="0"/>
          <p:nvPr/>
        </p:nvPicPr>
        <p:blipFill rotWithShape="1">
          <a:blip r:embed="rId2">
            <a:alphaModFix/>
          </a:blip>
          <a:srcRect/>
          <a:stretch/>
        </p:blipFill>
        <p:spPr>
          <a:xfrm>
            <a:off x="-9407" y="5039552"/>
            <a:ext cx="9162299" cy="120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_2">
    <p:spTree>
      <p:nvGrpSpPr>
        <p:cNvPr id="1" name="Shape 198"/>
        <p:cNvGrpSpPr/>
        <p:nvPr/>
      </p:nvGrpSpPr>
      <p:grpSpPr>
        <a:xfrm>
          <a:off x="0" y="0"/>
          <a:ext cx="0" cy="0"/>
          <a:chOff x="0" y="0"/>
          <a:chExt cx="0" cy="0"/>
        </a:xfrm>
      </p:grpSpPr>
      <p:sp>
        <p:nvSpPr>
          <p:cNvPr id="199" name="Google Shape;199;p28"/>
          <p:cNvSpPr txBox="1">
            <a:spLocks noGrp="1"/>
          </p:cNvSpPr>
          <p:nvPr>
            <p:ph type="body" idx="1"/>
          </p:nvPr>
        </p:nvSpPr>
        <p:spPr>
          <a:xfrm>
            <a:off x="583261" y="1293666"/>
            <a:ext cx="8182800" cy="3411000"/>
          </a:xfrm>
          <a:prstGeom prst="rect">
            <a:avLst/>
          </a:prstGeom>
          <a:noFill/>
          <a:ln>
            <a:noFill/>
          </a:ln>
        </p:spPr>
        <p:txBody>
          <a:bodyPr spcFirstLastPara="1" wrap="square" lIns="45700" tIns="45700" rIns="45700" bIns="45700" anchor="t" anchorCtr="0">
            <a:noAutofit/>
          </a:bodyPr>
          <a:lstStyle>
            <a:lvl1pPr marL="457200" lvl="0" indent="-342900" algn="l" rtl="0">
              <a:lnSpc>
                <a:spcPct val="110000"/>
              </a:lnSpc>
              <a:spcBef>
                <a:spcPts val="450"/>
              </a:spcBef>
              <a:spcAft>
                <a:spcPts val="0"/>
              </a:spcAft>
              <a:buSzPts val="1800"/>
              <a:buChar char="•"/>
              <a:defRPr/>
            </a:lvl1pPr>
            <a:lvl2pPr marL="914400" lvl="1" indent="-342900" algn="l" rtl="0">
              <a:lnSpc>
                <a:spcPct val="110000"/>
              </a:lnSpc>
              <a:spcBef>
                <a:spcPts val="450"/>
              </a:spcBef>
              <a:spcAft>
                <a:spcPts val="0"/>
              </a:spcAft>
              <a:buSzPts val="1800"/>
              <a:buChar char="•"/>
              <a:defRPr/>
            </a:lvl2pPr>
            <a:lvl3pPr marL="1371600" lvl="2" indent="-342900" algn="l" rtl="0">
              <a:lnSpc>
                <a:spcPct val="110000"/>
              </a:lnSpc>
              <a:spcBef>
                <a:spcPts val="450"/>
              </a:spcBef>
              <a:spcAft>
                <a:spcPts val="0"/>
              </a:spcAft>
              <a:buSzPts val="1800"/>
              <a:buChar char="•"/>
              <a:defRPr/>
            </a:lvl3pPr>
            <a:lvl4pPr marL="1828800" lvl="3" indent="-342900" algn="l" rtl="0">
              <a:lnSpc>
                <a:spcPct val="110000"/>
              </a:lnSpc>
              <a:spcBef>
                <a:spcPts val="450"/>
              </a:spcBef>
              <a:spcAft>
                <a:spcPts val="0"/>
              </a:spcAft>
              <a:buSzPts val="1800"/>
              <a:buChar char="–"/>
              <a:defRPr/>
            </a:lvl4pPr>
            <a:lvl5pPr marL="2286000" lvl="4" indent="-342900" algn="l" rtl="0">
              <a:lnSpc>
                <a:spcPct val="110000"/>
              </a:lnSpc>
              <a:spcBef>
                <a:spcPts val="450"/>
              </a:spcBef>
              <a:spcAft>
                <a:spcPts val="0"/>
              </a:spcAft>
              <a:buSzPts val="1800"/>
              <a:buChar char="»"/>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200" name="Google Shape;200;p28"/>
          <p:cNvSpPr txBox="1">
            <a:spLocks noGrp="1"/>
          </p:cNvSpPr>
          <p:nvPr>
            <p:ph type="title"/>
          </p:nvPr>
        </p:nvSpPr>
        <p:spPr>
          <a:xfrm>
            <a:off x="583261" y="379974"/>
            <a:ext cx="8182800" cy="8574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5E5E5E"/>
              </a:buClr>
              <a:buSzPts val="1800"/>
              <a:buNone/>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201" name="Google Shape;201;p28"/>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1pPr>
            <a:lvl2pPr marL="0" marR="0" lvl="1"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2pPr>
            <a:lvl3pPr marL="0" marR="0" lvl="2"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3pPr>
            <a:lvl4pPr marL="0" marR="0" lvl="3"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4pPr>
            <a:lvl5pPr marL="0" marR="0" lvl="4"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5pPr>
            <a:lvl6pPr marL="0" marR="0" lvl="5"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6pPr>
            <a:lvl7pPr marL="0" marR="0" lvl="6"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7pPr>
            <a:lvl8pPr marL="0" marR="0" lvl="7"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8pPr>
            <a:lvl9pPr marL="0" marR="0" lvl="8"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plit Thirds - Bullets"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body" idx="1"/>
          </p:nvPr>
        </p:nvSpPr>
        <p:spPr>
          <a:xfrm>
            <a:off x="390475" y="530207"/>
            <a:ext cx="2264100" cy="41799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FFFFFF"/>
              </a:buClr>
              <a:buSzPts val="1800"/>
              <a:buChar char="•"/>
              <a:defRPr sz="1800">
                <a:solidFill>
                  <a:srgbClr val="FFFFFF"/>
                </a:solidFill>
              </a:defRPr>
            </a:lvl1pPr>
            <a:lvl2pPr marL="914400" lvl="1" indent="-330200" rtl="0">
              <a:lnSpc>
                <a:spcPct val="100000"/>
              </a:lnSpc>
              <a:spcBef>
                <a:spcPts val="0"/>
              </a:spcBef>
              <a:spcAft>
                <a:spcPts val="0"/>
              </a:spcAft>
              <a:buClr>
                <a:srgbClr val="FFFFFF"/>
              </a:buClr>
              <a:buSzPts val="1600"/>
              <a:buChar char="◦"/>
              <a:defRPr sz="1600">
                <a:solidFill>
                  <a:srgbClr val="FFFFFF"/>
                </a:solidFill>
              </a:defRPr>
            </a:lvl2pPr>
            <a:lvl3pPr marL="1371600" lvl="2" indent="-317500" rtl="0">
              <a:lnSpc>
                <a:spcPct val="100000"/>
              </a:lnSpc>
              <a:spcBef>
                <a:spcPts val="0"/>
              </a:spcBef>
              <a:spcAft>
                <a:spcPts val="0"/>
              </a:spcAft>
              <a:buClr>
                <a:srgbClr val="FFFFFF"/>
              </a:buClr>
              <a:buSzPts val="1400"/>
              <a:buChar char="•"/>
              <a:defRPr>
                <a:solidFill>
                  <a:srgbClr val="FFFFFF"/>
                </a:solidFill>
              </a:defRPr>
            </a:lvl3pPr>
            <a:lvl4pPr marL="1828800" lvl="3" indent="-311150" rtl="0">
              <a:lnSpc>
                <a:spcPct val="100000"/>
              </a:lnSpc>
              <a:spcBef>
                <a:spcPts val="0"/>
              </a:spcBef>
              <a:spcAft>
                <a:spcPts val="0"/>
              </a:spcAft>
              <a:buClr>
                <a:srgbClr val="FFFFFF"/>
              </a:buClr>
              <a:buSzPts val="1300"/>
              <a:buChar char="◦"/>
              <a:defRPr sz="13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298450" rtl="0">
              <a:lnSpc>
                <a:spcPct val="100000"/>
              </a:lnSpc>
              <a:spcBef>
                <a:spcPts val="0"/>
              </a:spcBef>
              <a:spcAft>
                <a:spcPts val="0"/>
              </a:spcAft>
              <a:buClr>
                <a:srgbClr val="FFFFFF"/>
              </a:buClr>
              <a:buSzPts val="1100"/>
              <a:buChar char="◦"/>
              <a:defRPr sz="1100">
                <a:solidFill>
                  <a:srgbClr val="FFFFFF"/>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25" name="Google Shape;25;p5"/>
          <p:cNvSpPr/>
          <p:nvPr/>
        </p:nvSpPr>
        <p:spPr>
          <a:xfrm>
            <a:off x="25" y="-2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27" name="Google Shape;27;p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28" name="Google Shape;28;p5"/>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 name="Google Shape;29;p5"/>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latin typeface="Nunito Sans"/>
              <a:ea typeface="Nunito Sans"/>
              <a:cs typeface="Nunito Sans"/>
              <a:sym typeface="Nunito Sans"/>
            </a:endParaRPr>
          </a:p>
        </p:txBody>
      </p:sp>
      <p:sp>
        <p:nvSpPr>
          <p:cNvPr id="30" name="Google Shape;30;p5"/>
          <p:cNvSpPr txBox="1">
            <a:spLocks noGrp="1"/>
          </p:cNvSpPr>
          <p:nvPr>
            <p:ph type="body" idx="2"/>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Thirds - Stat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33" name="Google Shape;33;p6"/>
          <p:cNvSpPr/>
          <p:nvPr/>
        </p:nvSpPr>
        <p:spPr>
          <a:xfrm>
            <a:off x="103350" y="-31837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35" name="Google Shape;35;p6"/>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 name="Google Shape;36;p6"/>
          <p:cNvSpPr txBox="1">
            <a:spLocks noGrp="1"/>
          </p:cNvSpPr>
          <p:nvPr>
            <p:ph type="body" idx="1"/>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37" name="Google Shape;37;p6"/>
          <p:cNvSpPr txBox="1">
            <a:spLocks noGrp="1"/>
          </p:cNvSpPr>
          <p:nvPr>
            <p:ph type="body" idx="2"/>
          </p:nvPr>
        </p:nvSpPr>
        <p:spPr>
          <a:xfrm>
            <a:off x="390475" y="1289101"/>
            <a:ext cx="2264100" cy="31833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333333"/>
              </a:buClr>
              <a:buSzPts val="1800"/>
              <a:buChar char="•"/>
              <a:defRPr sz="1800">
                <a:solidFill>
                  <a:srgbClr val="333333"/>
                </a:solidFill>
              </a:defRPr>
            </a:lvl1pPr>
            <a:lvl2pPr marL="914400" lvl="1" indent="-330200" rtl="0">
              <a:lnSpc>
                <a:spcPct val="100000"/>
              </a:lnSpc>
              <a:spcBef>
                <a:spcPts val="0"/>
              </a:spcBef>
              <a:spcAft>
                <a:spcPts val="0"/>
              </a:spcAft>
              <a:buClr>
                <a:srgbClr val="333333"/>
              </a:buClr>
              <a:buSzPts val="1600"/>
              <a:buChar char="◦"/>
              <a:defRPr sz="1600">
                <a:solidFill>
                  <a:srgbClr val="333333"/>
                </a:solidFill>
              </a:defRPr>
            </a:lvl2pPr>
            <a:lvl3pPr marL="1371600" lvl="2" indent="-317500" rtl="0">
              <a:lnSpc>
                <a:spcPct val="100000"/>
              </a:lnSpc>
              <a:spcBef>
                <a:spcPts val="0"/>
              </a:spcBef>
              <a:spcAft>
                <a:spcPts val="0"/>
              </a:spcAft>
              <a:buClr>
                <a:srgbClr val="333333"/>
              </a:buClr>
              <a:buSzPts val="1400"/>
              <a:buChar char="•"/>
              <a:defRPr>
                <a:solidFill>
                  <a:srgbClr val="333333"/>
                </a:solidFill>
              </a:defRPr>
            </a:lvl3pPr>
            <a:lvl4pPr marL="1828800" lvl="3" indent="-311150" rtl="0">
              <a:lnSpc>
                <a:spcPct val="100000"/>
              </a:lnSpc>
              <a:spcBef>
                <a:spcPts val="0"/>
              </a:spcBef>
              <a:spcAft>
                <a:spcPts val="0"/>
              </a:spcAft>
              <a:buClr>
                <a:srgbClr val="333333"/>
              </a:buClr>
              <a:buSzPts val="1300"/>
              <a:buChar char="◦"/>
              <a:defRPr sz="1300">
                <a:solidFill>
                  <a:srgbClr val="333333"/>
                </a:solidFill>
              </a:defRPr>
            </a:lvl4pPr>
            <a:lvl5pPr marL="2286000" lvl="4" indent="-304800" rtl="0">
              <a:lnSpc>
                <a:spcPct val="100000"/>
              </a:lnSpc>
              <a:spcBef>
                <a:spcPts val="0"/>
              </a:spcBef>
              <a:spcAft>
                <a:spcPts val="0"/>
              </a:spcAft>
              <a:buClr>
                <a:srgbClr val="333333"/>
              </a:buClr>
              <a:buSzPts val="1200"/>
              <a:buChar char="•"/>
              <a:defRPr sz="1200">
                <a:solidFill>
                  <a:srgbClr val="333333"/>
                </a:solidFill>
              </a:defRPr>
            </a:lvl5pPr>
            <a:lvl6pPr marL="2743200" lvl="5" indent="-298450" rtl="0">
              <a:lnSpc>
                <a:spcPct val="100000"/>
              </a:lnSpc>
              <a:spcBef>
                <a:spcPts val="0"/>
              </a:spcBef>
              <a:spcAft>
                <a:spcPts val="0"/>
              </a:spcAft>
              <a:buClr>
                <a:srgbClr val="333333"/>
              </a:buClr>
              <a:buSzPts val="1100"/>
              <a:buChar char="◦"/>
              <a:defRPr sz="1100">
                <a:solidFill>
                  <a:srgbClr val="333333"/>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38" name="Google Shape;38;p6"/>
          <p:cNvSpPr txBox="1">
            <a:spLocks noGrp="1"/>
          </p:cNvSpPr>
          <p:nvPr>
            <p:ph type="title" idx="3"/>
          </p:nvPr>
        </p:nvSpPr>
        <p:spPr>
          <a:xfrm>
            <a:off x="756100" y="1580168"/>
            <a:ext cx="2264100" cy="11088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rgbClr val="333333"/>
              </a:buClr>
              <a:buSzPts val="6200"/>
              <a:buNone/>
              <a:defRPr sz="6200" b="1">
                <a:solidFill>
                  <a:srgbClr val="333333"/>
                </a:solidFill>
              </a:defRPr>
            </a:lvl1pPr>
            <a:lvl2pPr lvl="1" rtl="0">
              <a:spcBef>
                <a:spcPts val="0"/>
              </a:spcBef>
              <a:spcAft>
                <a:spcPts val="0"/>
              </a:spcAft>
              <a:buClr>
                <a:srgbClr val="FFFFFF"/>
              </a:buClr>
              <a:buSzPts val="6200"/>
              <a:buNone/>
              <a:defRPr sz="6200" b="1">
                <a:solidFill>
                  <a:srgbClr val="FFFFFF"/>
                </a:solidFill>
              </a:defRPr>
            </a:lvl2pPr>
            <a:lvl3pPr lvl="2" rtl="0">
              <a:spcBef>
                <a:spcPts val="0"/>
              </a:spcBef>
              <a:spcAft>
                <a:spcPts val="0"/>
              </a:spcAft>
              <a:buClr>
                <a:srgbClr val="FFFFFF"/>
              </a:buClr>
              <a:buSzPts val="6200"/>
              <a:buNone/>
              <a:defRPr sz="6200" b="1">
                <a:solidFill>
                  <a:srgbClr val="FFFFFF"/>
                </a:solidFill>
              </a:defRPr>
            </a:lvl3pPr>
            <a:lvl4pPr lvl="3" rtl="0">
              <a:spcBef>
                <a:spcPts val="0"/>
              </a:spcBef>
              <a:spcAft>
                <a:spcPts val="0"/>
              </a:spcAft>
              <a:buClr>
                <a:srgbClr val="FFFFFF"/>
              </a:buClr>
              <a:buSzPts val="6200"/>
              <a:buNone/>
              <a:defRPr sz="6200" b="1">
                <a:solidFill>
                  <a:srgbClr val="FFFFFF"/>
                </a:solidFill>
              </a:defRPr>
            </a:lvl4pPr>
            <a:lvl5pPr lvl="4" rtl="0">
              <a:spcBef>
                <a:spcPts val="0"/>
              </a:spcBef>
              <a:spcAft>
                <a:spcPts val="0"/>
              </a:spcAft>
              <a:buClr>
                <a:srgbClr val="FFFFFF"/>
              </a:buClr>
              <a:buSzPts val="6200"/>
              <a:buNone/>
              <a:defRPr sz="6200" b="1">
                <a:solidFill>
                  <a:srgbClr val="FFFFFF"/>
                </a:solidFill>
              </a:defRPr>
            </a:lvl5pPr>
            <a:lvl6pPr lvl="5" rtl="0">
              <a:spcBef>
                <a:spcPts val="0"/>
              </a:spcBef>
              <a:spcAft>
                <a:spcPts val="0"/>
              </a:spcAft>
              <a:buClr>
                <a:srgbClr val="FFFFFF"/>
              </a:buClr>
              <a:buSzPts val="6200"/>
              <a:buNone/>
              <a:defRPr sz="6200" b="1">
                <a:solidFill>
                  <a:srgbClr val="FFFFFF"/>
                </a:solidFill>
              </a:defRPr>
            </a:lvl6pPr>
            <a:lvl7pPr lvl="6" rtl="0">
              <a:spcBef>
                <a:spcPts val="0"/>
              </a:spcBef>
              <a:spcAft>
                <a:spcPts val="0"/>
              </a:spcAft>
              <a:buClr>
                <a:srgbClr val="FFFFFF"/>
              </a:buClr>
              <a:buSzPts val="6200"/>
              <a:buNone/>
              <a:defRPr sz="6200" b="1">
                <a:solidFill>
                  <a:srgbClr val="FFFFFF"/>
                </a:solidFill>
              </a:defRPr>
            </a:lvl7pPr>
            <a:lvl8pPr lvl="7" rtl="0">
              <a:spcBef>
                <a:spcPts val="0"/>
              </a:spcBef>
              <a:spcAft>
                <a:spcPts val="0"/>
              </a:spcAft>
              <a:buClr>
                <a:srgbClr val="FFFFFF"/>
              </a:buClr>
              <a:buSzPts val="6200"/>
              <a:buNone/>
              <a:defRPr sz="6200" b="1">
                <a:solidFill>
                  <a:srgbClr val="FFFFFF"/>
                </a:solidFill>
              </a:defRPr>
            </a:lvl8pPr>
            <a:lvl9pPr lvl="8" rtl="0">
              <a:spcBef>
                <a:spcPts val="0"/>
              </a:spcBef>
              <a:spcAft>
                <a:spcPts val="0"/>
              </a:spcAft>
              <a:buClr>
                <a:srgbClr val="FFFFFF"/>
              </a:buClr>
              <a:buSzPts val="6200"/>
              <a:buNone/>
              <a:defRPr sz="6200" b="1">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41" name="Google Shape;41;p7"/>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42" name="Google Shape;42;p7"/>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3" name="Google Shape;43;p7"/>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4" name="Google Shape;44;p7"/>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5" name="Google Shape;45;p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ONLY_1">
    <p:spTree>
      <p:nvGrpSpPr>
        <p:cNvPr id="1" name="Shape 47"/>
        <p:cNvGrpSpPr/>
        <p:nvPr/>
      </p:nvGrpSpPr>
      <p:grpSpPr>
        <a:xfrm>
          <a:off x="0" y="0"/>
          <a:ext cx="0" cy="0"/>
          <a:chOff x="0" y="0"/>
          <a:chExt cx="0" cy="0"/>
        </a:xfrm>
      </p:grpSpPr>
      <p:sp>
        <p:nvSpPr>
          <p:cNvPr id="48" name="Google Shape;48;p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49" name="Google Shape;49;p8"/>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50" name="Google Shape;50;p8"/>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1" name="Google Shape;51;p8"/>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2" name="Google Shape;52;p8"/>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3" name="Google Shape;53;p8"/>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ONE_COLUMN_TEXT">
    <p:spTree>
      <p:nvGrpSpPr>
        <p:cNvPr id="1" name="Shape 54"/>
        <p:cNvGrpSpPr/>
        <p:nvPr/>
      </p:nvGrpSpPr>
      <p:grpSpPr>
        <a:xfrm>
          <a:off x="0" y="0"/>
          <a:ext cx="0" cy="0"/>
          <a:chOff x="0" y="0"/>
          <a:chExt cx="0" cy="0"/>
        </a:xfrm>
      </p:grpSpPr>
      <p:sp>
        <p:nvSpPr>
          <p:cNvPr id="55" name="Google Shape;55;p9"/>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57" name="Google Shape;57;p9"/>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58" name="Google Shape;58;p9"/>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ONE_COLUMN_TEXT_1">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‹nº›</a:t>
            </a:fld>
            <a:endParaRPr/>
          </a:p>
        </p:txBody>
      </p:sp>
      <p:pic>
        <p:nvPicPr>
          <p:cNvPr id="61" name="Google Shape;61;p10"/>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2" name="Google Shape;62;p10"/>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plit Half">
  <p:cSld name="MAIN_POINT">
    <p:spTree>
      <p:nvGrpSpPr>
        <p:cNvPr id="1" name="Shape 63"/>
        <p:cNvGrpSpPr/>
        <p:nvPr/>
      </p:nvGrpSpPr>
      <p:grpSpPr>
        <a:xfrm>
          <a:off x="0" y="0"/>
          <a:ext cx="0" cy="0"/>
          <a:chOff x="0" y="0"/>
          <a:chExt cx="0" cy="0"/>
        </a:xfrm>
      </p:grpSpPr>
      <p:sp>
        <p:nvSpPr>
          <p:cNvPr id="64" name="Google Shape;64;p11"/>
          <p:cNvSpPr/>
          <p:nvPr/>
        </p:nvSpPr>
        <p:spPr>
          <a:xfrm>
            <a:off x="0" y="0"/>
            <a:ext cx="4572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‹nº›</a:t>
            </a:fld>
            <a:endParaRPr/>
          </a:p>
        </p:txBody>
      </p:sp>
      <p:pic>
        <p:nvPicPr>
          <p:cNvPr id="66" name="Google Shape;66;p11"/>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7" name="Google Shape;67;p11"/>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1"/>
          <p:cNvSpPr txBox="1">
            <a:spLocks noGrp="1"/>
          </p:cNvSpPr>
          <p:nvPr>
            <p:ph type="title" idx="2"/>
          </p:nvPr>
        </p:nvSpPr>
        <p:spPr>
          <a:xfrm>
            <a:off x="416810" y="368825"/>
            <a:ext cx="37032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9" name="Google Shape;69;p11"/>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endParaRPr>
          </a:p>
        </p:txBody>
      </p:sp>
      <p:sp>
        <p:nvSpPr>
          <p:cNvPr id="70" name="Google Shape;70;p11"/>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71" name="Google Shape;71;p11"/>
          <p:cNvSpPr txBox="1">
            <a:spLocks noGrp="1"/>
          </p:cNvSpPr>
          <p:nvPr>
            <p:ph type="body" idx="3"/>
          </p:nvPr>
        </p:nvSpPr>
        <p:spPr>
          <a:xfrm>
            <a:off x="416810"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8" y="4736024"/>
            <a:ext cx="348600" cy="393600"/>
          </a:xfrm>
          <a:prstGeom prst="rect">
            <a:avLst/>
          </a:prstGeom>
          <a:noFill/>
          <a:ln>
            <a:noFill/>
          </a:ln>
        </p:spPr>
        <p:txBody>
          <a:bodyPr spcFirstLastPara="1" wrap="square" lIns="0" tIns="0" rIns="0" bIns="0" anchor="ctr" anchorCtr="0">
            <a:normAutofit/>
          </a:bodyPr>
          <a:lstStyle>
            <a:lvl1pPr lvl="0" algn="ctr" rtl="0">
              <a:buNone/>
              <a:defRPr sz="800">
                <a:solidFill>
                  <a:srgbClr val="FFFFFF"/>
                </a:solidFill>
              </a:defRPr>
            </a:lvl1pPr>
            <a:lvl2pPr lvl="1" algn="ctr" rtl="0">
              <a:buNone/>
              <a:defRPr sz="800">
                <a:solidFill>
                  <a:srgbClr val="FFFFFF"/>
                </a:solidFill>
              </a:defRPr>
            </a:lvl2pPr>
            <a:lvl3pPr lvl="2" algn="ctr" rtl="0">
              <a:buNone/>
              <a:defRPr sz="800">
                <a:solidFill>
                  <a:srgbClr val="FFFFFF"/>
                </a:solidFill>
              </a:defRPr>
            </a:lvl3pPr>
            <a:lvl4pPr lvl="3" algn="ctr" rtl="0">
              <a:buNone/>
              <a:defRPr sz="800">
                <a:solidFill>
                  <a:srgbClr val="FFFFFF"/>
                </a:solidFill>
              </a:defRPr>
            </a:lvl4pPr>
            <a:lvl5pPr lvl="4" algn="ctr" rtl="0">
              <a:buNone/>
              <a:defRPr sz="800">
                <a:solidFill>
                  <a:srgbClr val="FFFFFF"/>
                </a:solidFill>
              </a:defRPr>
            </a:lvl5pPr>
            <a:lvl6pPr lvl="5" algn="ctr" rtl="0">
              <a:buNone/>
              <a:defRPr sz="800">
                <a:solidFill>
                  <a:srgbClr val="FFFFFF"/>
                </a:solidFill>
              </a:defRPr>
            </a:lvl6pPr>
            <a:lvl7pPr lvl="6" algn="ctr" rtl="0">
              <a:buNone/>
              <a:defRPr sz="800">
                <a:solidFill>
                  <a:srgbClr val="FFFFFF"/>
                </a:solidFill>
              </a:defRPr>
            </a:lvl7pPr>
            <a:lvl8pPr lvl="7" algn="ctr" rtl="0">
              <a:buNone/>
              <a:defRPr sz="800">
                <a:solidFill>
                  <a:srgbClr val="FFFFFF"/>
                </a:solidFill>
              </a:defRPr>
            </a:lvl8pPr>
            <a:lvl9pPr lvl="8" algn="ctr" rtl="0">
              <a:buNone/>
              <a:defRPr sz="800">
                <a:solidFill>
                  <a:srgbClr val="FFFFFF"/>
                </a:solidFill>
              </a:defRPr>
            </a:lvl9pPr>
          </a:lstStyle>
          <a:p>
            <a:pPr marL="0" lvl="0" indent="0" algn="ctr" rtl="0">
              <a:spcBef>
                <a:spcPts val="0"/>
              </a:spcBef>
              <a:spcAft>
                <a:spcPts val="0"/>
              </a:spcAft>
              <a:buNone/>
            </a:pPr>
            <a:fld id="{00000000-1234-1234-1234-123412341234}" type="slidenum">
              <a:rPr lang="en"/>
              <a:t>‹nº›</a:t>
            </a:fld>
            <a:endParaRPr/>
          </a:p>
        </p:txBody>
      </p:sp>
      <p:sp>
        <p:nvSpPr>
          <p:cNvPr id="7" name="Google Shape;7;p1"/>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rPr>
              <a:t>Neo4j, Inc. CC BY-SA 4.0 </a:t>
            </a:r>
            <a:endParaRPr sz="7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neo4j.com/docs/cypher-cheat-sheet/4/neo4j-community/#_read_query"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neo4j.com/docs/cypher-cheat-sheet/4/neo4j-community/#_read_query"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682650" y="1097280"/>
            <a:ext cx="7425300" cy="153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94"/>
              <a:buFont typeface="Open Sans ExtraBold"/>
              <a:buNone/>
            </a:pPr>
            <a:r>
              <a:rPr lang="en" sz="3600">
                <a:solidFill>
                  <a:schemeClr val="dk1"/>
                </a:solidFill>
              </a:rPr>
              <a:t>Introduction to Neo4j - </a:t>
            </a:r>
            <a:br>
              <a:rPr lang="en" sz="3600">
                <a:solidFill>
                  <a:schemeClr val="dk1"/>
                </a:solidFill>
              </a:rPr>
            </a:br>
            <a:r>
              <a:rPr lang="en" sz="3600">
                <a:solidFill>
                  <a:schemeClr val="dk1"/>
                </a:solidFill>
              </a:rPr>
              <a:t>a hands-on crash course</a:t>
            </a:r>
            <a:endParaRPr sz="3600">
              <a:solidFill>
                <a:schemeClr val="dk1"/>
              </a:solidFill>
            </a:endParaRPr>
          </a:p>
          <a:p>
            <a:pPr marL="0" marR="0" lvl="0" indent="0" algn="ctr" rtl="0">
              <a:lnSpc>
                <a:spcPct val="100000"/>
              </a:lnSpc>
              <a:spcBef>
                <a:spcPts val="0"/>
              </a:spcBef>
              <a:spcAft>
                <a:spcPts val="0"/>
              </a:spcAft>
              <a:buClr>
                <a:schemeClr val="lt1"/>
              </a:buClr>
              <a:buSzPts val="3994"/>
              <a:buFont typeface="Open Sans ExtraBold"/>
              <a:buNone/>
            </a:pPr>
            <a:endParaRPr sz="3600">
              <a:solidFill>
                <a:schemeClr val="dk1"/>
              </a:solidFill>
            </a:endParaRPr>
          </a:p>
          <a:p>
            <a:pPr marL="0" marR="0" lvl="0" indent="0" algn="ctr" rtl="0">
              <a:lnSpc>
                <a:spcPct val="100000"/>
              </a:lnSpc>
              <a:spcBef>
                <a:spcPts val="0"/>
              </a:spcBef>
              <a:spcAft>
                <a:spcPts val="0"/>
              </a:spcAft>
              <a:buClr>
                <a:schemeClr val="lt1"/>
              </a:buClr>
              <a:buSzPts val="3994"/>
              <a:buFont typeface="Open Sans ExtraBold"/>
              <a:buNone/>
            </a:pPr>
            <a:endParaRPr sz="2500"/>
          </a:p>
        </p:txBody>
      </p:sp>
      <p:sp>
        <p:nvSpPr>
          <p:cNvPr id="208" name="Google Shape;208;p29"/>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9" name="Google Shape;209;p29"/>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dev.neo4j.com/forum</a:t>
            </a:r>
            <a:endParaRPr/>
          </a:p>
          <a:p>
            <a:pPr marL="0" lvl="0" indent="0" algn="l" rtl="0">
              <a:spcBef>
                <a:spcPts val="0"/>
              </a:spcBef>
              <a:spcAft>
                <a:spcPts val="0"/>
              </a:spcAft>
              <a:buNone/>
            </a:pPr>
            <a:r>
              <a:rPr lang="en"/>
              <a:t>dev.neo4j.com/chat</a:t>
            </a:r>
            <a:endParaRPr/>
          </a:p>
        </p:txBody>
      </p:sp>
      <p:pic>
        <p:nvPicPr>
          <p:cNvPr id="210" name="Google Shape;210;p29" descr="twitter-circle-logo-png-9-transparent.png"/>
          <p:cNvPicPr preferRelativeResize="0"/>
          <p:nvPr/>
        </p:nvPicPr>
        <p:blipFill rotWithShape="1">
          <a:blip r:embed="rId3">
            <a:alphaModFix/>
          </a:blip>
          <a:srcRect l="33314" t="35241" r="33311" b="35241"/>
          <a:stretch/>
        </p:blipFill>
        <p:spPr>
          <a:xfrm>
            <a:off x="775262" y="3737284"/>
            <a:ext cx="265850" cy="23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2261700" y="152400"/>
            <a:ext cx="5919744" cy="48386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What is a graph?</a:t>
            </a:r>
            <a:endParaRPr/>
          </a:p>
        </p:txBody>
      </p:sp>
      <p:sp>
        <p:nvSpPr>
          <p:cNvPr id="264" name="Google Shape;264;p39"/>
          <p:cNvSpPr txBox="1">
            <a:spLocks noGrp="1"/>
          </p:cNvSpPr>
          <p:nvPr>
            <p:ph type="subTitle" idx="1"/>
          </p:nvPr>
        </p:nvSpPr>
        <p:spPr>
          <a:xfrm>
            <a:off x="4114800" y="3134825"/>
            <a:ext cx="131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versus</a:t>
            </a:r>
            <a:endParaRPr sz="2000"/>
          </a:p>
        </p:txBody>
      </p:sp>
      <p:pic>
        <p:nvPicPr>
          <p:cNvPr id="265" name="Google Shape;265;p39"/>
          <p:cNvPicPr preferRelativeResize="0"/>
          <p:nvPr/>
        </p:nvPicPr>
        <p:blipFill>
          <a:blip r:embed="rId3">
            <a:alphaModFix/>
          </a:blip>
          <a:stretch>
            <a:fillRect/>
          </a:stretch>
        </p:blipFill>
        <p:spPr>
          <a:xfrm>
            <a:off x="5523825" y="2319093"/>
            <a:ext cx="3054349" cy="2205420"/>
          </a:xfrm>
          <a:prstGeom prst="rect">
            <a:avLst/>
          </a:prstGeom>
          <a:noFill/>
          <a:ln>
            <a:noFill/>
          </a:ln>
        </p:spPr>
      </p:pic>
      <p:pic>
        <p:nvPicPr>
          <p:cNvPr id="266" name="Google Shape;266;p39"/>
          <p:cNvPicPr preferRelativeResize="0"/>
          <p:nvPr/>
        </p:nvPicPr>
        <p:blipFill>
          <a:blip r:embed="rId4">
            <a:alphaModFix/>
          </a:blip>
          <a:stretch>
            <a:fillRect/>
          </a:stretch>
        </p:blipFill>
        <p:spPr>
          <a:xfrm>
            <a:off x="1320825" y="2319092"/>
            <a:ext cx="2337132" cy="22054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SzPts val="2981"/>
              <a:buNone/>
            </a:pPr>
            <a:r>
              <a:rPr lang="en">
                <a:solidFill>
                  <a:srgbClr val="666666"/>
                </a:solidFill>
              </a:rPr>
              <a:t>A graph is...</a:t>
            </a:r>
            <a:endParaRPr>
              <a:solidFill>
                <a:srgbClr val="666666"/>
              </a:solidFill>
            </a:endParaRPr>
          </a:p>
        </p:txBody>
      </p:sp>
      <p:sp>
        <p:nvSpPr>
          <p:cNvPr id="273" name="Google Shape;273;p40"/>
          <p:cNvSpPr txBox="1"/>
          <p:nvPr/>
        </p:nvSpPr>
        <p:spPr>
          <a:xfrm>
            <a:off x="589850" y="1228900"/>
            <a:ext cx="8223300" cy="83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a:solidFill>
                  <a:srgbClr val="53585F"/>
                </a:solidFill>
              </a:rPr>
              <a:t>...a</a:t>
            </a:r>
            <a:r>
              <a:rPr lang="en" sz="1800" i="0" u="none" strike="noStrike" cap="none">
                <a:solidFill>
                  <a:srgbClr val="53585F"/>
                </a:solidFill>
              </a:rPr>
              <a:t> set of discrete </a:t>
            </a:r>
            <a:r>
              <a:rPr lang="en" sz="1800">
                <a:solidFill>
                  <a:srgbClr val="53585F"/>
                </a:solidFill>
              </a:rPr>
              <a:t>entities</a:t>
            </a:r>
            <a:r>
              <a:rPr lang="en" sz="1800" i="0" u="none" strike="noStrike" cap="none">
                <a:solidFill>
                  <a:srgbClr val="53585F"/>
                </a:solidFill>
              </a:rPr>
              <a:t>, each of which has some set of relationships with the other </a:t>
            </a:r>
            <a:r>
              <a:rPr lang="en" sz="1800">
                <a:solidFill>
                  <a:srgbClr val="53585F"/>
                </a:solidFill>
              </a:rPr>
              <a:t>entities</a:t>
            </a:r>
            <a:endParaRPr sz="1800" i="0" u="none" strike="noStrike" cap="none">
              <a:solidFill>
                <a:srgbClr val="53585F"/>
              </a:solidFill>
            </a:endParaRPr>
          </a:p>
        </p:txBody>
      </p:sp>
      <p:pic>
        <p:nvPicPr>
          <p:cNvPr id="274" name="Google Shape;274;p40"/>
          <p:cNvPicPr preferRelativeResize="0"/>
          <p:nvPr/>
        </p:nvPicPr>
        <p:blipFill rotWithShape="1">
          <a:blip r:embed="rId3">
            <a:alphaModFix/>
          </a:blip>
          <a:srcRect/>
          <a:stretch/>
        </p:blipFill>
        <p:spPr>
          <a:xfrm>
            <a:off x="602625" y="2126950"/>
            <a:ext cx="2239259" cy="1764700"/>
          </a:xfrm>
          <a:prstGeom prst="rect">
            <a:avLst/>
          </a:prstGeom>
          <a:noFill/>
          <a:ln>
            <a:noFill/>
          </a:ln>
        </p:spPr>
      </p:pic>
      <p:pic>
        <p:nvPicPr>
          <p:cNvPr id="275" name="Google Shape;275;p40"/>
          <p:cNvPicPr preferRelativeResize="0"/>
          <p:nvPr/>
        </p:nvPicPr>
        <p:blipFill rotWithShape="1">
          <a:blip r:embed="rId4">
            <a:alphaModFix/>
          </a:blip>
          <a:srcRect/>
          <a:stretch/>
        </p:blipFill>
        <p:spPr>
          <a:xfrm>
            <a:off x="6406749" y="2126950"/>
            <a:ext cx="2205876" cy="1764701"/>
          </a:xfrm>
          <a:prstGeom prst="rect">
            <a:avLst/>
          </a:prstGeom>
          <a:noFill/>
          <a:ln>
            <a:noFill/>
          </a:ln>
        </p:spPr>
      </p:pic>
      <p:pic>
        <p:nvPicPr>
          <p:cNvPr id="276" name="Google Shape;276;p40"/>
          <p:cNvPicPr preferRelativeResize="0"/>
          <p:nvPr/>
        </p:nvPicPr>
        <p:blipFill rotWithShape="1">
          <a:blip r:embed="rId5">
            <a:alphaModFix/>
          </a:blip>
          <a:srcRect/>
          <a:stretch/>
        </p:blipFill>
        <p:spPr>
          <a:xfrm>
            <a:off x="3631628" y="2164865"/>
            <a:ext cx="2111060" cy="1688859"/>
          </a:xfrm>
          <a:prstGeom prst="rect">
            <a:avLst/>
          </a:prstGeom>
          <a:noFill/>
          <a:ln>
            <a:noFill/>
          </a:ln>
        </p:spPr>
      </p:pic>
      <p:sp>
        <p:nvSpPr>
          <p:cNvPr id="277" name="Google Shape;277;p40"/>
          <p:cNvSpPr txBox="1"/>
          <p:nvPr/>
        </p:nvSpPr>
        <p:spPr>
          <a:xfrm>
            <a:off x="531525" y="4179300"/>
            <a:ext cx="82233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i="1" u="none" strike="noStrike" cap="none">
                <a:solidFill>
                  <a:srgbClr val="53585F"/>
                </a:solidFill>
              </a:rPr>
              <a:t>Seven Bridges of Konigsberg problem.  Leonhard Euler,  1735</a:t>
            </a:r>
            <a:endParaRPr sz="1400" i="1" u="none" strike="noStrike" cap="none">
              <a:solidFill>
                <a:srgbClr val="53585F"/>
              </a:solidFill>
            </a:endParaRPr>
          </a:p>
        </p:txBody>
      </p:sp>
      <p:cxnSp>
        <p:nvCxnSpPr>
          <p:cNvPr id="278" name="Google Shape;278;p40"/>
          <p:cNvCxnSpPr>
            <a:endCxn id="276" idx="1"/>
          </p:cNvCxnSpPr>
          <p:nvPr/>
        </p:nvCxnSpPr>
        <p:spPr>
          <a:xfrm>
            <a:off x="2887328" y="3009295"/>
            <a:ext cx="744300" cy="0"/>
          </a:xfrm>
          <a:prstGeom prst="straightConnector1">
            <a:avLst/>
          </a:prstGeom>
          <a:noFill/>
          <a:ln w="19050" cap="flat" cmpd="sng">
            <a:solidFill>
              <a:srgbClr val="000000"/>
            </a:solidFill>
            <a:prstDash val="solid"/>
            <a:round/>
            <a:headEnd type="none" w="sm" len="sm"/>
            <a:tailEnd type="stealth" w="med" len="med"/>
          </a:ln>
        </p:spPr>
      </p:cxnSp>
      <p:cxnSp>
        <p:nvCxnSpPr>
          <p:cNvPr id="279" name="Google Shape;279;p40"/>
          <p:cNvCxnSpPr>
            <a:stCxn id="276" idx="3"/>
            <a:endCxn id="275" idx="1"/>
          </p:cNvCxnSpPr>
          <p:nvPr/>
        </p:nvCxnSpPr>
        <p:spPr>
          <a:xfrm>
            <a:off x="5742688" y="3009295"/>
            <a:ext cx="664200" cy="0"/>
          </a:xfrm>
          <a:prstGeom prst="straightConnector1">
            <a:avLst/>
          </a:prstGeom>
          <a:noFill/>
          <a:ln w="19050" cap="flat" cmpd="sng">
            <a:solidFill>
              <a:srgbClr val="000000"/>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Anything can be a graph - do you have examples too?</a:t>
            </a:r>
            <a:endParaRPr>
              <a:solidFill>
                <a:srgbClr val="666666"/>
              </a:solidFill>
            </a:endParaRPr>
          </a:p>
        </p:txBody>
      </p:sp>
      <p:pic>
        <p:nvPicPr>
          <p:cNvPr id="286" name="Google Shape;286;p41"/>
          <p:cNvPicPr preferRelativeResize="0"/>
          <p:nvPr/>
        </p:nvPicPr>
        <p:blipFill>
          <a:blip r:embed="rId3">
            <a:alphaModFix/>
          </a:blip>
          <a:stretch>
            <a:fillRect/>
          </a:stretch>
        </p:blipFill>
        <p:spPr>
          <a:xfrm>
            <a:off x="1092141" y="1805525"/>
            <a:ext cx="3451678" cy="2571500"/>
          </a:xfrm>
          <a:prstGeom prst="rect">
            <a:avLst/>
          </a:prstGeom>
          <a:noFill/>
          <a:ln>
            <a:noFill/>
          </a:ln>
        </p:spPr>
      </p:pic>
      <p:sp>
        <p:nvSpPr>
          <p:cNvPr id="287" name="Google Shape;287;p41"/>
          <p:cNvSpPr txBox="1"/>
          <p:nvPr/>
        </p:nvSpPr>
        <p:spPr>
          <a:xfrm>
            <a:off x="1987130" y="1223775"/>
            <a:ext cx="166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dirty="0">
                <a:solidFill>
                  <a:srgbClr val="53585F"/>
                </a:solidFill>
                <a:latin typeface="Open Sans"/>
                <a:ea typeface="Open Sans"/>
                <a:cs typeface="Open Sans"/>
                <a:sym typeface="Open Sans"/>
              </a:rPr>
              <a:t>the Internet</a:t>
            </a:r>
            <a:endParaRPr sz="1800" dirty="0">
              <a:solidFill>
                <a:srgbClr val="53585F"/>
              </a:solidFill>
              <a:latin typeface="Open Sans"/>
              <a:ea typeface="Open Sans"/>
              <a:cs typeface="Open Sans"/>
              <a:sym typeface="Open Sans"/>
            </a:endParaRPr>
          </a:p>
        </p:txBody>
      </p:sp>
      <p:sp>
        <p:nvSpPr>
          <p:cNvPr id="288" name="Google Shape;288;p41"/>
          <p:cNvSpPr txBox="1"/>
          <p:nvPr/>
        </p:nvSpPr>
        <p:spPr>
          <a:xfrm>
            <a:off x="5583050" y="1223775"/>
            <a:ext cx="223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53585F"/>
                </a:solidFill>
                <a:latin typeface="Open Sans"/>
                <a:ea typeface="Open Sans"/>
                <a:cs typeface="Open Sans"/>
                <a:sym typeface="Open Sans"/>
              </a:rPr>
              <a:t>a water molecule</a:t>
            </a:r>
            <a:endParaRPr sz="1800">
              <a:solidFill>
                <a:srgbClr val="53585F"/>
              </a:solidFill>
              <a:latin typeface="Open Sans"/>
              <a:ea typeface="Open Sans"/>
              <a:cs typeface="Open Sans"/>
              <a:sym typeface="Open Sans"/>
            </a:endParaRPr>
          </a:p>
        </p:txBody>
      </p:sp>
      <p:grpSp>
        <p:nvGrpSpPr>
          <p:cNvPr id="289" name="Google Shape;289;p41"/>
          <p:cNvGrpSpPr/>
          <p:nvPr/>
        </p:nvGrpSpPr>
        <p:grpSpPr>
          <a:xfrm>
            <a:off x="5793225" y="2217463"/>
            <a:ext cx="1811350" cy="1626925"/>
            <a:chOff x="5623750" y="2217463"/>
            <a:chExt cx="1811350" cy="1626925"/>
          </a:xfrm>
        </p:grpSpPr>
        <p:cxnSp>
          <p:nvCxnSpPr>
            <p:cNvPr id="290" name="Google Shape;290;p41"/>
            <p:cNvCxnSpPr/>
            <p:nvPr/>
          </p:nvCxnSpPr>
          <p:spPr>
            <a:xfrm>
              <a:off x="5894575" y="2631550"/>
              <a:ext cx="766500" cy="649800"/>
            </a:xfrm>
            <a:prstGeom prst="straightConnector1">
              <a:avLst/>
            </a:prstGeom>
            <a:noFill/>
            <a:ln w="28575" cap="flat" cmpd="sng">
              <a:solidFill>
                <a:srgbClr val="000000"/>
              </a:solidFill>
              <a:prstDash val="solid"/>
              <a:round/>
              <a:headEnd type="none" w="med" len="med"/>
              <a:tailEnd type="none" w="med" len="med"/>
            </a:ln>
          </p:spPr>
        </p:cxnSp>
        <p:cxnSp>
          <p:nvCxnSpPr>
            <p:cNvPr id="291" name="Google Shape;291;p41"/>
            <p:cNvCxnSpPr/>
            <p:nvPr/>
          </p:nvCxnSpPr>
          <p:spPr>
            <a:xfrm flipH="1">
              <a:off x="6666050" y="2470600"/>
              <a:ext cx="549600" cy="810900"/>
            </a:xfrm>
            <a:prstGeom prst="straightConnector1">
              <a:avLst/>
            </a:prstGeom>
            <a:noFill/>
            <a:ln w="28575" cap="flat" cmpd="sng">
              <a:solidFill>
                <a:srgbClr val="000000"/>
              </a:solidFill>
              <a:prstDash val="solid"/>
              <a:round/>
              <a:headEnd type="none" w="med" len="med"/>
              <a:tailEnd type="none" w="med" len="med"/>
            </a:ln>
          </p:spPr>
        </p:cxnSp>
        <p:sp>
          <p:nvSpPr>
            <p:cNvPr id="292" name="Google Shape;292;p41"/>
            <p:cNvSpPr/>
            <p:nvPr/>
          </p:nvSpPr>
          <p:spPr>
            <a:xfrm>
              <a:off x="5623750" y="237341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sp>
          <p:nvSpPr>
            <p:cNvPr id="293" name="Google Shape;293;p41"/>
            <p:cNvSpPr/>
            <p:nvPr/>
          </p:nvSpPr>
          <p:spPr>
            <a:xfrm>
              <a:off x="6115450" y="2717588"/>
              <a:ext cx="1126800" cy="11268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O</a:t>
              </a:r>
              <a:endParaRPr sz="2400" b="1"/>
            </a:p>
          </p:txBody>
        </p:sp>
        <p:sp>
          <p:nvSpPr>
            <p:cNvPr id="294" name="Google Shape;294;p41"/>
            <p:cNvSpPr/>
            <p:nvPr/>
          </p:nvSpPr>
          <p:spPr>
            <a:xfrm>
              <a:off x="6943400" y="221746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Why are graphs amazing?</a:t>
            </a:r>
            <a:endParaRPr/>
          </a:p>
        </p:txBody>
      </p:sp>
      <p:sp>
        <p:nvSpPr>
          <p:cNvPr id="301" name="Google Shape;301;p42"/>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body" idx="1"/>
          </p:nvPr>
        </p:nvSpPr>
        <p:spPr>
          <a:xfrm>
            <a:off x="583261" y="1293666"/>
            <a:ext cx="8182800" cy="3411000"/>
          </a:xfrm>
          <a:prstGeom prst="rect">
            <a:avLst/>
          </a:prstGeom>
        </p:spPr>
        <p:txBody>
          <a:bodyPr spcFirstLastPara="1" wrap="square" lIns="45700" tIns="45700" rIns="45700" bIns="45700" anchor="t" anchorCtr="0">
            <a:noAutofit/>
          </a:bodyPr>
          <a:lstStyle/>
          <a:p>
            <a:pPr marL="0" lvl="0" indent="0" algn="l" rtl="0">
              <a:spcBef>
                <a:spcPts val="450"/>
              </a:spcBef>
              <a:spcAft>
                <a:spcPts val="0"/>
              </a:spcAft>
              <a:buNone/>
            </a:pPr>
            <a:endParaRPr/>
          </a:p>
        </p:txBody>
      </p:sp>
      <p:sp>
        <p:nvSpPr>
          <p:cNvPr id="307" name="Google Shape;307;p43"/>
          <p:cNvSpPr txBox="1">
            <a:spLocks noGrp="1"/>
          </p:cNvSpPr>
          <p:nvPr>
            <p:ph type="title"/>
          </p:nvPr>
        </p:nvSpPr>
        <p:spPr>
          <a:xfrm>
            <a:off x="583261" y="379974"/>
            <a:ext cx="8182800" cy="857400"/>
          </a:xfrm>
          <a:prstGeom prst="rect">
            <a:avLst/>
          </a:prstGeom>
        </p:spPr>
        <p:txBody>
          <a:bodyPr spcFirstLastPara="1" wrap="square" lIns="45700" tIns="45700" rIns="45700" bIns="45700" anchor="ctr" anchorCtr="0">
            <a:noAutofit/>
          </a:bodyPr>
          <a:lstStyle/>
          <a:p>
            <a:pPr marL="0" lvl="0" indent="0" algn="l" rtl="0">
              <a:spcBef>
                <a:spcPts val="0"/>
              </a:spcBef>
              <a:spcAft>
                <a:spcPts val="0"/>
              </a:spcAft>
              <a:buNone/>
            </a:pPr>
            <a:endParaRPr/>
          </a:p>
        </p:txBody>
      </p:sp>
      <p:pic>
        <p:nvPicPr>
          <p:cNvPr id="308" name="Google Shape;308;p43"/>
          <p:cNvPicPr preferRelativeResize="0"/>
          <p:nvPr/>
        </p:nvPicPr>
        <p:blipFill rotWithShape="1">
          <a:blip r:embed="rId3">
            <a:alphaModFix/>
          </a:blip>
          <a:srcRect l="-1400" t="-4771" r="1400" b="-6723"/>
          <a:stretch/>
        </p:blipFill>
        <p:spPr>
          <a:xfrm>
            <a:off x="-136684" y="-753044"/>
            <a:ext cx="9423378" cy="6289223"/>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Follow the flow - buying trainers</a:t>
            </a:r>
            <a:endParaRPr/>
          </a:p>
        </p:txBody>
      </p:sp>
      <p:pic>
        <p:nvPicPr>
          <p:cNvPr id="314" name="Google Shape;314;p44"/>
          <p:cNvPicPr preferRelativeResize="0"/>
          <p:nvPr/>
        </p:nvPicPr>
        <p:blipFill rotWithShape="1">
          <a:blip r:embed="rId3">
            <a:alphaModFix/>
          </a:blip>
          <a:srcRect l="2837"/>
          <a:stretch/>
        </p:blipFill>
        <p:spPr>
          <a:xfrm>
            <a:off x="385125" y="1293675"/>
            <a:ext cx="8884499" cy="3110651"/>
          </a:xfrm>
          <a:prstGeom prst="rect">
            <a:avLst/>
          </a:prstGeom>
          <a:noFill/>
          <a:ln>
            <a:noFill/>
          </a:ln>
        </p:spPr>
      </p:pic>
      <p:sp>
        <p:nvSpPr>
          <p:cNvPr id="315" name="Google Shape;315;p44"/>
          <p:cNvSpPr/>
          <p:nvPr/>
        </p:nvSpPr>
        <p:spPr>
          <a:xfrm>
            <a:off x="385127" y="1359650"/>
            <a:ext cx="2194800" cy="193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p:nvPr/>
        </p:nvSpPr>
        <p:spPr>
          <a:xfrm>
            <a:off x="2602102" y="1927375"/>
            <a:ext cx="1628700" cy="64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44"/>
          <p:cNvGrpSpPr/>
          <p:nvPr/>
        </p:nvGrpSpPr>
        <p:grpSpPr>
          <a:xfrm>
            <a:off x="4809652" y="1359650"/>
            <a:ext cx="3821100" cy="1169225"/>
            <a:chOff x="4684025" y="1359650"/>
            <a:chExt cx="3821100" cy="1169225"/>
          </a:xfrm>
        </p:grpSpPr>
        <p:sp>
          <p:nvSpPr>
            <p:cNvPr id="318" name="Google Shape;318;p44"/>
            <p:cNvSpPr/>
            <p:nvPr/>
          </p:nvSpPr>
          <p:spPr>
            <a:xfrm>
              <a:off x="4684025" y="1927375"/>
              <a:ext cx="38211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4"/>
            <p:cNvSpPr/>
            <p:nvPr/>
          </p:nvSpPr>
          <p:spPr>
            <a:xfrm>
              <a:off x="5789700" y="1359650"/>
              <a:ext cx="24876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44"/>
          <p:cNvSpPr/>
          <p:nvPr/>
        </p:nvSpPr>
        <p:spPr>
          <a:xfrm>
            <a:off x="5921277" y="2553075"/>
            <a:ext cx="1245300" cy="7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6419592" y="3268375"/>
            <a:ext cx="2700600" cy="6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682650" y="1097275"/>
            <a:ext cx="79791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Panama, paradise, pandora papers: </a:t>
            </a:r>
            <a:endParaRPr/>
          </a:p>
          <a:p>
            <a:pPr marL="0" lvl="0" indent="0" algn="l" rtl="0">
              <a:lnSpc>
                <a:spcPct val="100000"/>
              </a:lnSpc>
              <a:spcBef>
                <a:spcPts val="0"/>
              </a:spcBef>
              <a:spcAft>
                <a:spcPts val="0"/>
              </a:spcAft>
              <a:buClr>
                <a:srgbClr val="FFFFFF"/>
              </a:buClr>
              <a:buSzPts val="4500"/>
              <a:buFont typeface="Open Sans ExtraBold"/>
              <a:buNone/>
            </a:pPr>
            <a:r>
              <a:rPr lang="en"/>
              <a:t>simple model, powerful outcome</a:t>
            </a:r>
            <a:endParaRPr/>
          </a:p>
        </p:txBody>
      </p:sp>
      <p:sp>
        <p:nvSpPr>
          <p:cNvPr id="327" name="Google Shape;327;p45"/>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sldNum" idx="12"/>
          </p:nvPr>
        </p:nvSpPr>
        <p:spPr>
          <a:xfrm>
            <a:off x="28" y="4736024"/>
            <a:ext cx="348600" cy="393600"/>
          </a:xfrm>
          <a:prstGeom prst="rect">
            <a:avLst/>
          </a:prstGeom>
          <a:noFill/>
          <a:ln>
            <a:noFill/>
          </a:ln>
        </p:spPr>
        <p:txBody>
          <a:bodyPr spcFirstLastPara="1" wrap="square" lIns="91425" tIns="0" rIns="91425"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18</a:t>
            </a:fld>
            <a:endParaRPr sz="800">
              <a:solidFill>
                <a:srgbClr val="FFFFFF"/>
              </a:solidFill>
              <a:latin typeface="Arial"/>
              <a:ea typeface="Arial"/>
              <a:cs typeface="Arial"/>
              <a:sym typeface="Arial"/>
            </a:endParaRPr>
          </a:p>
        </p:txBody>
      </p:sp>
      <p:pic>
        <p:nvPicPr>
          <p:cNvPr id="333" name="Google Shape;333;p46"/>
          <p:cNvPicPr preferRelativeResize="0"/>
          <p:nvPr/>
        </p:nvPicPr>
        <p:blipFill>
          <a:blip r:embed="rId3">
            <a:alphaModFix/>
          </a:blip>
          <a:stretch>
            <a:fillRect/>
          </a:stretch>
        </p:blipFill>
        <p:spPr>
          <a:xfrm>
            <a:off x="1042625" y="179587"/>
            <a:ext cx="7497524" cy="4784324"/>
          </a:xfrm>
          <a:prstGeom prst="rect">
            <a:avLst/>
          </a:prstGeom>
          <a:noFill/>
          <a:ln>
            <a:noFill/>
          </a:ln>
        </p:spPr>
      </p:pic>
      <p:sp>
        <p:nvSpPr>
          <p:cNvPr id="334" name="Google Shape;334;p46"/>
          <p:cNvSpPr/>
          <p:nvPr/>
        </p:nvSpPr>
        <p:spPr>
          <a:xfrm>
            <a:off x="313750" y="171800"/>
            <a:ext cx="2446500" cy="870300"/>
          </a:xfrm>
          <a:prstGeom prst="wedgeRectCallout">
            <a:avLst>
              <a:gd name="adj1" fmla="val 538"/>
              <a:gd name="adj2" fmla="val 101080"/>
            </a:avLst>
          </a:prstGeom>
          <a:solidFill>
            <a:srgbClr val="F3F3F3"/>
          </a:solidFill>
          <a:ln>
            <a:noFill/>
          </a:ln>
        </p:spPr>
        <p:txBody>
          <a:bodyPr spcFirstLastPara="1" wrap="square" lIns="91425" tIns="91425" rIns="91425" bIns="91425" anchor="ctr" anchorCtr="0">
            <a:noAutofit/>
          </a:bodyPr>
          <a:lstStyle/>
          <a:p>
            <a:pPr marL="91440" lvl="0" indent="0" algn="l" rtl="0">
              <a:spcBef>
                <a:spcPts val="0"/>
              </a:spcBef>
              <a:spcAft>
                <a:spcPts val="0"/>
              </a:spcAft>
              <a:buNone/>
            </a:pPr>
            <a:r>
              <a:rPr lang="en"/>
              <a:t>The ICIJ Investigations data model...</a:t>
            </a:r>
            <a:endParaRPr/>
          </a:p>
        </p:txBody>
      </p:sp>
      <p:pic>
        <p:nvPicPr>
          <p:cNvPr id="335" name="Google Shape;335;p46"/>
          <p:cNvPicPr preferRelativeResize="0"/>
          <p:nvPr/>
        </p:nvPicPr>
        <p:blipFill rotWithShape="1">
          <a:blip r:embed="rId4">
            <a:alphaModFix/>
          </a:blip>
          <a:srcRect l="5202" t="5709" r="2886" b="11061"/>
          <a:stretch/>
        </p:blipFill>
        <p:spPr>
          <a:xfrm>
            <a:off x="6480250" y="3705075"/>
            <a:ext cx="1983701" cy="115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Friends of friends</a:t>
            </a:r>
            <a:endParaRPr/>
          </a:p>
        </p:txBody>
      </p:sp>
      <p:pic>
        <p:nvPicPr>
          <p:cNvPr id="341" name="Google Shape;341;p47"/>
          <p:cNvPicPr preferRelativeResize="0"/>
          <p:nvPr/>
        </p:nvPicPr>
        <p:blipFill rotWithShape="1">
          <a:blip r:embed="rId3">
            <a:alphaModFix/>
          </a:blip>
          <a:srcRect l="3920" t="42873"/>
          <a:stretch/>
        </p:blipFill>
        <p:spPr>
          <a:xfrm>
            <a:off x="358350" y="890600"/>
            <a:ext cx="8785650" cy="3435624"/>
          </a:xfrm>
          <a:prstGeom prst="rect">
            <a:avLst/>
          </a:prstGeom>
          <a:noFill/>
          <a:ln>
            <a:noFill/>
          </a:ln>
        </p:spPr>
      </p:pic>
      <p:sp>
        <p:nvSpPr>
          <p:cNvPr id="342" name="Google Shape;342;p47"/>
          <p:cNvSpPr/>
          <p:nvPr/>
        </p:nvSpPr>
        <p:spPr>
          <a:xfrm>
            <a:off x="3216100" y="1993250"/>
            <a:ext cx="672300" cy="612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98125" y="4592275"/>
            <a:ext cx="960000" cy="40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txBox="1">
            <a:spLocks noGrp="1"/>
          </p:cNvSpPr>
          <p:nvPr>
            <p:ph type="title"/>
          </p:nvPr>
        </p:nvSpPr>
        <p:spPr>
          <a:xfrm>
            <a:off x="3622310" y="4133699"/>
            <a:ext cx="8182800" cy="85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...or co-actors of co-actors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682650" y="17830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This is an </a:t>
            </a:r>
            <a:r>
              <a:rPr lang="en" i="1"/>
              <a:t>interactive</a:t>
            </a:r>
            <a:r>
              <a:rPr lang="en"/>
              <a:t> session!</a:t>
            </a:r>
            <a:endParaRPr/>
          </a:p>
          <a:p>
            <a:pPr marL="0" lvl="0" indent="0" algn="ctr" rtl="0">
              <a:spcBef>
                <a:spcPts val="0"/>
              </a:spcBef>
              <a:spcAft>
                <a:spcPts val="0"/>
              </a:spcAft>
              <a:buClr>
                <a:schemeClr val="lt1"/>
              </a:buClr>
              <a:buSzPts val="4500"/>
              <a:buFont typeface="Open Sans ExtraBold"/>
              <a:buNone/>
            </a:pPr>
            <a:r>
              <a:rPr lang="en">
                <a:solidFill>
                  <a:schemeClr val="lt1"/>
                </a:solidFill>
              </a:rPr>
              <a:t>Tell us where you're </a:t>
            </a:r>
            <a:r>
              <a:rPr lang="en" i="1">
                <a:solidFill>
                  <a:schemeClr val="lt1"/>
                </a:solidFill>
              </a:rPr>
              <a:t>from!</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And please ask </a:t>
            </a:r>
            <a:r>
              <a:rPr lang="en" i="1"/>
              <a:t>Questions </a:t>
            </a:r>
            <a:endParaRPr i="1"/>
          </a:p>
          <a:p>
            <a:pPr marL="0" lvl="0" indent="0" algn="ctr" rtl="0">
              <a:lnSpc>
                <a:spcPct val="100000"/>
              </a:lnSpc>
              <a:spcBef>
                <a:spcPts val="0"/>
              </a:spcBef>
              <a:spcAft>
                <a:spcPts val="0"/>
              </a:spcAft>
              <a:buClr>
                <a:srgbClr val="FFFFFF"/>
              </a:buClr>
              <a:buSzPts val="4500"/>
              <a:buFont typeface="Open Sans ExtraBold"/>
              <a:buNone/>
            </a:pPr>
            <a:r>
              <a:rPr lang="en"/>
              <a:t>as we go along!</a:t>
            </a:r>
            <a:endParaRPr/>
          </a:p>
          <a:p>
            <a:pPr marL="0" lvl="0" indent="0" algn="ctr" rtl="0">
              <a:lnSpc>
                <a:spcPct val="100000"/>
              </a:lnSpc>
              <a:spcBef>
                <a:spcPts val="0"/>
              </a:spcBef>
              <a:spcAft>
                <a:spcPts val="0"/>
              </a:spcAft>
              <a:buClr>
                <a:srgbClr val="FFFFFF"/>
              </a:buClr>
              <a:buSzPts val="4500"/>
              <a:buFont typeface="Open Sans ExtraBold"/>
              <a:buNone/>
            </a:pPr>
            <a:endParaRPr i="1"/>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In any of the chats</a:t>
            </a:r>
            <a:endParaRPr/>
          </a:p>
        </p:txBody>
      </p:sp>
      <p:sp>
        <p:nvSpPr>
          <p:cNvPr id="216" name="Google Shape;216;p30"/>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What are good graph scenarios?</a:t>
            </a:r>
            <a:endParaRPr/>
          </a:p>
        </p:txBody>
      </p:sp>
      <p:sp>
        <p:nvSpPr>
          <p:cNvPr id="350" name="Google Shape;350;p48"/>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49"/>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lvl="0">
              <a:buSzPts val="2981"/>
            </a:pPr>
            <a:r>
              <a:rPr lang="pt-BR" dirty="0"/>
              <a:t>Identificando bons cenários para uso de grafos</a:t>
            </a:r>
            <a:endParaRPr dirty="0"/>
          </a:p>
        </p:txBody>
      </p:sp>
      <p:sp>
        <p:nvSpPr>
          <p:cNvPr id="358" name="Google Shape;358;p49"/>
          <p:cNvSpPr/>
          <p:nvPr/>
        </p:nvSpPr>
        <p:spPr>
          <a:xfrm>
            <a:off x="793750" y="1456850"/>
            <a:ext cx="3505200" cy="1507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buSzPts val="1400"/>
              <a:buFont typeface="Arial"/>
              <a:buChar char="●"/>
            </a:pPr>
            <a:r>
              <a:rPr lang="pt-BR" dirty="0" smtClean="0"/>
              <a:t>Recomendações</a:t>
            </a:r>
          </a:p>
          <a:p>
            <a:pPr marL="457200" lvl="0" indent="-317500">
              <a:buSzPts val="1400"/>
              <a:buFont typeface="Arial"/>
              <a:buChar char="●"/>
            </a:pPr>
            <a:r>
              <a:rPr lang="pt-BR" dirty="0" smtClean="0"/>
              <a:t>Detecção </a:t>
            </a:r>
            <a:r>
              <a:rPr lang="pt-BR" dirty="0"/>
              <a:t>de </a:t>
            </a:r>
            <a:r>
              <a:rPr lang="pt-BR" dirty="0" smtClean="0"/>
              <a:t>fraude</a:t>
            </a:r>
          </a:p>
          <a:p>
            <a:pPr marL="457200" lvl="0" indent="-317500">
              <a:buSzPts val="1400"/>
              <a:buFont typeface="Arial"/>
              <a:buChar char="●"/>
            </a:pPr>
            <a:r>
              <a:rPr lang="pt-BR" dirty="0" smtClean="0"/>
              <a:t>Identificação </a:t>
            </a:r>
            <a:r>
              <a:rPr lang="pt-BR" dirty="0"/>
              <a:t>de </a:t>
            </a:r>
            <a:r>
              <a:rPr lang="pt-BR" dirty="0" smtClean="0"/>
              <a:t>duplicatas</a:t>
            </a:r>
          </a:p>
          <a:p>
            <a:pPr marL="457200" lvl="0" indent="-317500">
              <a:buSzPts val="1400"/>
              <a:buFont typeface="Arial"/>
              <a:buChar char="●"/>
            </a:pPr>
            <a:r>
              <a:rPr lang="pt-BR" dirty="0" smtClean="0"/>
              <a:t>Linhagem </a:t>
            </a:r>
            <a:r>
              <a:rPr lang="pt-BR" dirty="0"/>
              <a:t>de </a:t>
            </a:r>
            <a:r>
              <a:rPr lang="pt-BR" dirty="0" smtClean="0"/>
              <a:t>dados</a:t>
            </a:r>
          </a:p>
          <a:p>
            <a:pPr marL="457200" lvl="0" indent="-317500">
              <a:buSzPts val="1400"/>
              <a:buFont typeface="Arial"/>
              <a:buChar char="●"/>
            </a:pPr>
            <a:r>
              <a:rPr lang="pt-BR" dirty="0" smtClean="0"/>
              <a:t>Redes </a:t>
            </a:r>
            <a:r>
              <a:rPr lang="pt-BR" dirty="0"/>
              <a:t>sociais</a:t>
            </a:r>
            <a:endParaRPr dirty="0"/>
          </a:p>
        </p:txBody>
      </p:sp>
      <p:sp>
        <p:nvSpPr>
          <p:cNvPr id="11" name="Google Shape;366;p50"/>
          <p:cNvSpPr/>
          <p:nvPr/>
        </p:nvSpPr>
        <p:spPr>
          <a:xfrm>
            <a:off x="4701500" y="1456850"/>
            <a:ext cx="3642400" cy="15123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buSzPts val="1400"/>
              <a:buFont typeface="Arial"/>
              <a:buChar char="●"/>
            </a:pPr>
            <a:r>
              <a:rPr lang="pt-BR" dirty="0"/>
              <a:t>Hierarquias </a:t>
            </a:r>
            <a:r>
              <a:rPr lang="pt-BR" dirty="0" smtClean="0"/>
              <a:t>organizacionais</a:t>
            </a:r>
          </a:p>
          <a:p>
            <a:pPr marL="457200" lvl="0" indent="-317500">
              <a:buSzPts val="1400"/>
              <a:buFont typeface="Arial"/>
              <a:buChar char="●"/>
            </a:pPr>
            <a:r>
              <a:rPr lang="pt-BR" dirty="0" smtClean="0"/>
              <a:t>Gestão </a:t>
            </a:r>
            <a:r>
              <a:rPr lang="pt-BR" dirty="0"/>
              <a:t>de </a:t>
            </a:r>
            <a:r>
              <a:rPr lang="pt-BR" dirty="0" smtClean="0"/>
              <a:t>acessos</a:t>
            </a:r>
          </a:p>
          <a:p>
            <a:pPr marL="457200" lvl="0" indent="-317500">
              <a:buSzPts val="1400"/>
              <a:buFont typeface="Arial"/>
              <a:buChar char="●"/>
            </a:pPr>
            <a:r>
              <a:rPr lang="pt-BR" dirty="0" smtClean="0"/>
              <a:t>Influenciadores sociais</a:t>
            </a:r>
          </a:p>
          <a:p>
            <a:pPr marL="457200" lvl="1" indent="-317500">
              <a:buSzPts val="1400"/>
              <a:buFont typeface="Arial"/>
              <a:buChar char="●"/>
            </a:pPr>
            <a:r>
              <a:rPr lang="pt-BR" dirty="0" smtClean="0"/>
              <a:t>Relações </a:t>
            </a:r>
            <a:r>
              <a:rPr lang="pt-BR" dirty="0"/>
              <a:t>“amigos de amigos”</a:t>
            </a:r>
            <a:endParaRPr b="0" i="0" u="none" strike="noStrike" cap="none" dirty="0">
              <a:solidFill>
                <a:srgbClr val="000000"/>
              </a:solidFill>
              <a:latin typeface="Arial"/>
              <a:ea typeface="Arial"/>
              <a:cs typeface="Arial"/>
              <a:sym typeface="Arial"/>
            </a:endParaRPr>
          </a:p>
        </p:txBody>
      </p:sp>
      <p:sp>
        <p:nvSpPr>
          <p:cNvPr id="13" name="Retângulo Arredondado 12"/>
          <p:cNvSpPr/>
          <p:nvPr/>
        </p:nvSpPr>
        <p:spPr>
          <a:xfrm>
            <a:off x="793750" y="3127231"/>
            <a:ext cx="3505200" cy="398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Descobrir rotas ou caminhos diferentes</a:t>
            </a:r>
          </a:p>
        </p:txBody>
      </p:sp>
      <p:sp>
        <p:nvSpPr>
          <p:cNvPr id="14" name="Google Shape;382;p52"/>
          <p:cNvSpPr/>
          <p:nvPr/>
        </p:nvSpPr>
        <p:spPr>
          <a:xfrm>
            <a:off x="793750" y="3651250"/>
            <a:ext cx="2808300" cy="11598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buSzPts val="1400"/>
              <a:buFont typeface="Arial"/>
              <a:buChar char="●"/>
            </a:pPr>
            <a:r>
              <a:rPr lang="pt-BR" dirty="0"/>
              <a:t>Logística e </a:t>
            </a:r>
            <a:r>
              <a:rPr lang="pt-BR" dirty="0" smtClean="0"/>
              <a:t>roteamento</a:t>
            </a:r>
          </a:p>
          <a:p>
            <a:pPr marL="457200" lvl="0" indent="-317500">
              <a:buSzPts val="1400"/>
              <a:buFont typeface="Arial"/>
              <a:buChar char="●"/>
            </a:pPr>
            <a:r>
              <a:rPr lang="pt-BR" dirty="0" smtClean="0"/>
              <a:t>Gestão </a:t>
            </a:r>
            <a:r>
              <a:rPr lang="pt-BR" dirty="0"/>
              <a:t>de </a:t>
            </a:r>
            <a:r>
              <a:rPr lang="pt-BR" dirty="0" smtClean="0"/>
              <a:t>infraestrutura</a:t>
            </a:r>
          </a:p>
          <a:p>
            <a:pPr marL="457200" lvl="0" indent="-317500">
              <a:buSzPts val="1400"/>
              <a:buFont typeface="Arial"/>
              <a:buChar char="●"/>
            </a:pPr>
            <a:r>
              <a:rPr lang="pt-BR" dirty="0" smtClean="0"/>
              <a:t>Rastreamento </a:t>
            </a:r>
            <a:r>
              <a:rPr lang="pt-BR" dirty="0"/>
              <a:t>de dependências</a:t>
            </a:r>
            <a:endParaRPr sz="1400" b="0" i="0" u="none" strike="noStrike" cap="none" dirty="0">
              <a:solidFill>
                <a:srgbClr val="000000"/>
              </a:solidFill>
              <a:latin typeface="Arial"/>
              <a:ea typeface="Arial"/>
              <a:cs typeface="Arial"/>
              <a:sym typeface="Arial"/>
            </a:endParaRPr>
          </a:p>
        </p:txBody>
      </p:sp>
      <p:sp>
        <p:nvSpPr>
          <p:cNvPr id="15" name="Retângulo Arredondado 14"/>
          <p:cNvSpPr/>
          <p:nvPr/>
        </p:nvSpPr>
        <p:spPr>
          <a:xfrm>
            <a:off x="4701500" y="3127231"/>
            <a:ext cx="3505200" cy="398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Explorar relacionamentos de profundidade variável</a:t>
            </a:r>
          </a:p>
        </p:txBody>
      </p:sp>
      <p:sp>
        <p:nvSpPr>
          <p:cNvPr id="17" name="Google Shape;373;p51"/>
          <p:cNvSpPr/>
          <p:nvPr/>
        </p:nvSpPr>
        <p:spPr>
          <a:xfrm>
            <a:off x="4701500" y="3683637"/>
            <a:ext cx="4252000" cy="1364614"/>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buSzPts val="1400"/>
              <a:buFont typeface="Arial"/>
              <a:buChar char="●"/>
            </a:pPr>
            <a:r>
              <a:rPr lang="pt-BR" dirty="0"/>
              <a:t>Visibilidade da cadeia de </a:t>
            </a:r>
            <a:r>
              <a:rPr lang="pt-BR" dirty="0" smtClean="0"/>
              <a:t>suprimentos</a:t>
            </a:r>
          </a:p>
          <a:p>
            <a:pPr marL="457200" lvl="0" indent="-317500">
              <a:buSzPts val="1400"/>
              <a:buFont typeface="Arial"/>
              <a:buChar char="●"/>
            </a:pPr>
            <a:r>
              <a:rPr lang="pt-BR" dirty="0" smtClean="0"/>
              <a:t>Lista de materiais</a:t>
            </a:r>
          </a:p>
          <a:p>
            <a:pPr marL="457200" lvl="0" indent="-317500">
              <a:buSzPts val="1400"/>
              <a:buFont typeface="Arial"/>
              <a:buChar char="●"/>
            </a:pPr>
            <a:r>
              <a:rPr lang="pt-BR" dirty="0" smtClean="0"/>
              <a:t>Gestão </a:t>
            </a:r>
            <a:r>
              <a:rPr lang="pt-BR" dirty="0"/>
              <a:t>de </a:t>
            </a:r>
            <a:r>
              <a:rPr lang="pt-BR" dirty="0" smtClean="0"/>
              <a:t>redes</a:t>
            </a:r>
          </a:p>
          <a:p>
            <a:pPr marL="457200" lvl="0" indent="-317500">
              <a:buSzPts val="1400"/>
              <a:buFont typeface="Arial"/>
              <a:buChar char="●"/>
            </a:pPr>
            <a:r>
              <a:rPr lang="pt-BR" dirty="0" smtClean="0"/>
              <a:t>Roteamento</a:t>
            </a:r>
            <a:endParaRPr dirty="0"/>
          </a:p>
        </p:txBody>
      </p:sp>
      <p:sp>
        <p:nvSpPr>
          <p:cNvPr id="18" name="Google Shape;287;p41"/>
          <p:cNvSpPr txBox="1"/>
          <p:nvPr/>
        </p:nvSpPr>
        <p:spPr>
          <a:xfrm>
            <a:off x="3039800" y="2600917"/>
            <a:ext cx="166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dirty="0">
                <a:solidFill>
                  <a:srgbClr val="53585F"/>
                </a:solidFill>
                <a:latin typeface="Open Sans"/>
                <a:ea typeface="Open Sans"/>
                <a:cs typeface="Open Sans"/>
                <a:sym typeface="Open Sans"/>
              </a:rPr>
              <a:t>the </a:t>
            </a:r>
            <a:r>
              <a:rPr lang="en" sz="1800" dirty="0" smtClean="0">
                <a:solidFill>
                  <a:srgbClr val="53585F"/>
                </a:solidFill>
                <a:latin typeface="Open Sans"/>
                <a:ea typeface="Open Sans"/>
                <a:cs typeface="Open Sans"/>
                <a:sym typeface="Open Sans"/>
              </a:rPr>
              <a:t>Internet</a:t>
            </a:r>
            <a:endParaRPr sz="1800" dirty="0">
              <a:solidFill>
                <a:srgbClr val="53585F"/>
              </a:solidFill>
              <a:latin typeface="Open Sans"/>
              <a:ea typeface="Open Sans"/>
              <a:cs typeface="Open Sans"/>
              <a:sym typeface="Open Sans"/>
            </a:endParaRPr>
          </a:p>
        </p:txBody>
      </p:sp>
      <p:sp>
        <p:nvSpPr>
          <p:cNvPr id="19" name="Google Shape;287;p41"/>
          <p:cNvSpPr txBox="1"/>
          <p:nvPr/>
        </p:nvSpPr>
        <p:spPr>
          <a:xfrm>
            <a:off x="632640" y="741820"/>
            <a:ext cx="3827420" cy="660869"/>
          </a:xfrm>
          <a:prstGeom prst="rect">
            <a:avLst/>
          </a:prstGeom>
          <a:noFill/>
          <a:ln>
            <a:noFill/>
          </a:ln>
        </p:spPr>
        <p:txBody>
          <a:bodyPr spcFirstLastPara="1" wrap="square" lIns="91425" tIns="91425" rIns="91425" bIns="91425" anchor="t" anchorCtr="0">
            <a:noAutofit/>
          </a:bodyPr>
          <a:lstStyle/>
          <a:p>
            <a:pPr lvl="0" algn="ctr">
              <a:lnSpc>
                <a:spcPct val="115000"/>
              </a:lnSpc>
            </a:pPr>
            <a:r>
              <a:rPr lang="pt-BR" sz="1800">
                <a:solidFill>
                  <a:srgbClr val="53585F"/>
                </a:solidFill>
                <a:latin typeface="Open Sans"/>
                <a:ea typeface="Open Sans"/>
                <a:cs typeface="Open Sans"/>
                <a:sym typeface="Open Sans"/>
              </a:rPr>
              <a:t>Compreender relacionamentos entre entidades</a:t>
            </a:r>
            <a:endParaRPr lang="pt-BR" sz="1800" dirty="0">
              <a:solidFill>
                <a:srgbClr val="53585F"/>
              </a:solidFill>
              <a:latin typeface="Open Sans"/>
              <a:ea typeface="Open Sans"/>
              <a:cs typeface="Open Sans"/>
              <a:sym typeface="Open Sans"/>
            </a:endParaRPr>
          </a:p>
        </p:txBody>
      </p:sp>
      <p:sp>
        <p:nvSpPr>
          <p:cNvPr id="20" name="Google Shape;287;p41"/>
          <p:cNvSpPr txBox="1"/>
          <p:nvPr/>
        </p:nvSpPr>
        <p:spPr>
          <a:xfrm>
            <a:off x="2881100" y="2210450"/>
            <a:ext cx="166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dirty="0">
                <a:solidFill>
                  <a:srgbClr val="53585F"/>
                </a:solidFill>
                <a:latin typeface="Open Sans"/>
                <a:ea typeface="Open Sans"/>
                <a:cs typeface="Open Sans"/>
                <a:sym typeface="Open Sans"/>
              </a:rPr>
              <a:t>the Internet</a:t>
            </a:r>
            <a:endParaRPr sz="1800" dirty="0">
              <a:solidFill>
                <a:srgbClr val="53585F"/>
              </a:solidFill>
              <a:latin typeface="Open Sans"/>
              <a:ea typeface="Open Sans"/>
              <a:cs typeface="Open Sans"/>
              <a:sym typeface="Open Sans"/>
            </a:endParaRPr>
          </a:p>
        </p:txBody>
      </p:sp>
      <p:sp>
        <p:nvSpPr>
          <p:cNvPr id="21" name="Google Shape;287;p41"/>
          <p:cNvSpPr txBox="1"/>
          <p:nvPr/>
        </p:nvSpPr>
        <p:spPr>
          <a:xfrm>
            <a:off x="4460060" y="744573"/>
            <a:ext cx="3998140" cy="710430"/>
          </a:xfrm>
          <a:prstGeom prst="rect">
            <a:avLst/>
          </a:prstGeom>
          <a:noFill/>
          <a:ln>
            <a:noFill/>
          </a:ln>
        </p:spPr>
        <p:txBody>
          <a:bodyPr spcFirstLastPara="1" wrap="square" lIns="91425" tIns="91425" rIns="91425" bIns="91425" anchor="t" anchorCtr="0">
            <a:noAutofit/>
          </a:bodyPr>
          <a:lstStyle/>
          <a:p>
            <a:pPr lvl="0" algn="ctr">
              <a:lnSpc>
                <a:spcPct val="115000"/>
              </a:lnSpc>
            </a:pPr>
            <a:r>
              <a:rPr lang="pt-BR" sz="1800" dirty="0" err="1">
                <a:solidFill>
                  <a:srgbClr val="53585F"/>
                </a:solidFill>
                <a:latin typeface="Open Sans"/>
                <a:ea typeface="Open Sans"/>
                <a:cs typeface="Open Sans"/>
                <a:sym typeface="Open Sans"/>
              </a:rPr>
              <a:t>Autorreferências</a:t>
            </a:r>
            <a:r>
              <a:rPr lang="pt-BR" sz="1800" dirty="0">
                <a:solidFill>
                  <a:srgbClr val="53585F"/>
                </a:solidFill>
                <a:latin typeface="Open Sans"/>
                <a:ea typeface="Open Sans"/>
                <a:cs typeface="Open Sans"/>
                <a:sym typeface="Open Sans"/>
              </a:rPr>
              <a:t> no mesmo tipo de entidade</a:t>
            </a:r>
            <a:endParaRPr lang="pt-BR" sz="1800" dirty="0">
              <a:solidFill>
                <a:srgbClr val="53585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smtClean="0">
                <a:solidFill>
                  <a:srgbClr val="53585F"/>
                </a:solidFill>
              </a:rPr>
              <a:t>Nó </a:t>
            </a:r>
            <a:r>
              <a:rPr lang="en" sz="2400" dirty="0" smtClean="0">
                <a:solidFill>
                  <a:srgbClr val="53585F"/>
                </a:solidFill>
              </a:rPr>
              <a:t>(</a:t>
            </a:r>
            <a:r>
              <a:rPr lang="en" sz="2400" dirty="0" smtClean="0">
                <a:solidFill>
                  <a:srgbClr val="53585F"/>
                </a:solidFill>
              </a:rPr>
              <a:t>Node</a:t>
            </a:r>
            <a:r>
              <a:rPr lang="en" sz="2400" dirty="0" smtClean="0">
                <a:solidFill>
                  <a:srgbClr val="53585F"/>
                </a:solidFill>
              </a:rPr>
              <a:t>)</a:t>
            </a:r>
            <a:endParaRPr sz="2400" dirty="0">
              <a:solidFill>
                <a:srgbClr val="53585F"/>
              </a:solidFill>
            </a:endParaRPr>
          </a:p>
          <a:p>
            <a:pPr marL="457200" lvl="0" indent="-342900">
              <a:lnSpc>
                <a:spcPct val="115000"/>
              </a:lnSpc>
              <a:buClr>
                <a:srgbClr val="53585F"/>
              </a:buClr>
              <a:buSzPts val="1800"/>
              <a:buChar char="●"/>
            </a:pPr>
            <a:r>
              <a:rPr lang="pt-BR" sz="1800" dirty="0">
                <a:solidFill>
                  <a:srgbClr val="53585F"/>
                </a:solidFill>
              </a:rPr>
              <a:t>O principal elemento de dados a partir do qual os grafos são construídos</a:t>
            </a:r>
            <a:r>
              <a:rPr lang="en" sz="1800" dirty="0" smtClean="0">
                <a:solidFill>
                  <a:srgbClr val="53585F"/>
                </a:solidFill>
              </a:rPr>
              <a:t> </a:t>
            </a:r>
            <a:r>
              <a:rPr lang="en" sz="1800" dirty="0">
                <a:solidFill>
                  <a:srgbClr val="53585F"/>
                </a:solidFill>
              </a:rPr>
              <a:t/>
            </a:r>
            <a:br>
              <a:rPr lang="en" sz="1800" dirty="0">
                <a:solidFill>
                  <a:srgbClr val="53585F"/>
                </a:solidFill>
              </a:rPr>
            </a:br>
            <a:endParaRPr sz="1800" i="1" dirty="0">
              <a:solidFill>
                <a:srgbClr val="53585F"/>
              </a:solidFill>
            </a:endParaRPr>
          </a:p>
          <a:p>
            <a:pPr marL="457200" marR="0" lvl="0" indent="0" algn="l" rtl="0">
              <a:lnSpc>
                <a:spcPct val="115000"/>
              </a:lnSpc>
              <a:spcBef>
                <a:spcPts val="0"/>
              </a:spcBef>
              <a:spcAft>
                <a:spcPts val="0"/>
              </a:spcAft>
              <a:buNone/>
            </a:pPr>
            <a:endParaRPr sz="1800" dirty="0">
              <a:solidFill>
                <a:srgbClr val="53585F"/>
              </a:solidFill>
            </a:endParaRPr>
          </a:p>
          <a:p>
            <a:pPr marL="0" marR="0" lvl="0" indent="0" algn="l" rtl="0">
              <a:lnSpc>
                <a:spcPct val="115000"/>
              </a:lnSpc>
              <a:spcBef>
                <a:spcPts val="0"/>
              </a:spcBef>
              <a:spcAft>
                <a:spcPts val="0"/>
              </a:spcAft>
              <a:buNone/>
            </a:pPr>
            <a:endParaRPr sz="2400" b="1"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a:p>
            <a:pPr marL="457200" marR="0" lvl="0" indent="0" algn="l" rtl="0">
              <a:lnSpc>
                <a:spcPct val="115000"/>
              </a:lnSpc>
              <a:spcBef>
                <a:spcPts val="0"/>
              </a:spcBef>
              <a:spcAft>
                <a:spcPts val="0"/>
              </a:spcAft>
              <a:buNone/>
            </a:pPr>
            <a:endParaRPr sz="1800" i="1" dirty="0">
              <a:solidFill>
                <a:srgbClr val="53585F"/>
              </a:solidFill>
            </a:endParaRPr>
          </a:p>
        </p:txBody>
      </p:sp>
      <p:sp>
        <p:nvSpPr>
          <p:cNvPr id="395" name="Google Shape;395;p5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22</a:t>
            </a:fld>
            <a:endParaRPr sz="800">
              <a:solidFill>
                <a:srgbClr val="FFFFFF"/>
              </a:solidFill>
              <a:latin typeface="Arial"/>
              <a:ea typeface="Arial"/>
              <a:cs typeface="Arial"/>
              <a:sym typeface="Arial"/>
            </a:endParaRPr>
          </a:p>
        </p:txBody>
      </p:sp>
      <p:sp>
        <p:nvSpPr>
          <p:cNvPr id="396" name="Google Shape;396;p5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solidFill>
                  <a:srgbClr val="666666"/>
                </a:solidFill>
              </a:rPr>
              <a:t>Componente de um grafo</a:t>
            </a:r>
            <a:endParaRPr dirty="0">
              <a:solidFill>
                <a:srgbClr val="666666"/>
              </a:solidFill>
            </a:endParaRPr>
          </a:p>
        </p:txBody>
      </p:sp>
      <p:sp>
        <p:nvSpPr>
          <p:cNvPr id="397" name="Google Shape;397;p54"/>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dirty="0" smtClean="0"/>
              <a:t>Jon</a:t>
            </a:r>
            <a:endParaRPr sz="1800" b="1" dirty="0"/>
          </a:p>
        </p:txBody>
      </p:sp>
      <p:sp>
        <p:nvSpPr>
          <p:cNvPr id="398" name="Google Shape;398;p54"/>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t>tênis</a:t>
            </a:r>
            <a:endParaRPr sz="18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23</a:t>
            </a:fld>
            <a:endParaRPr sz="800">
              <a:solidFill>
                <a:srgbClr val="FFFFFF"/>
              </a:solidFill>
              <a:latin typeface="Arial"/>
              <a:ea typeface="Arial"/>
              <a:cs typeface="Arial"/>
              <a:sym typeface="Arial"/>
            </a:endParaRPr>
          </a:p>
        </p:txBody>
      </p:sp>
      <p:sp>
        <p:nvSpPr>
          <p:cNvPr id="405" name="Google Shape;405;p5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lvl="0"/>
            <a:r>
              <a:rPr lang="pt-BR" dirty="0">
                <a:solidFill>
                  <a:srgbClr val="666666"/>
                </a:solidFill>
              </a:rPr>
              <a:t>Componente de um grafo</a:t>
            </a:r>
            <a:endParaRPr dirty="0">
              <a:solidFill>
                <a:srgbClr val="666666"/>
              </a:solidFill>
            </a:endParaRPr>
          </a:p>
        </p:txBody>
      </p:sp>
      <p:sp>
        <p:nvSpPr>
          <p:cNvPr id="406" name="Google Shape;406;p55"/>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smtClean="0">
                <a:solidFill>
                  <a:srgbClr val="53585F"/>
                </a:solidFill>
              </a:rPr>
              <a:t>Nó </a:t>
            </a:r>
            <a:r>
              <a:rPr lang="en" sz="2400" dirty="0" smtClean="0">
                <a:solidFill>
                  <a:srgbClr val="53585F"/>
                </a:solidFill>
              </a:rPr>
              <a:t>(node)</a:t>
            </a:r>
            <a:endParaRPr sz="2400" dirty="0" smtClean="0">
              <a:solidFill>
                <a:srgbClr val="53585F"/>
              </a:solidFill>
            </a:endParaRPr>
          </a:p>
          <a:p>
            <a:pPr marL="457200" lvl="0" indent="-342900">
              <a:lnSpc>
                <a:spcPct val="115000"/>
              </a:lnSpc>
              <a:buClr>
                <a:srgbClr val="53585F"/>
              </a:buClr>
              <a:buSzPts val="1800"/>
              <a:buChar char="●"/>
            </a:pPr>
            <a:r>
              <a:rPr lang="pt-BR" sz="1800" dirty="0">
                <a:solidFill>
                  <a:srgbClr val="53585F"/>
                </a:solidFill>
              </a:rPr>
              <a:t>O principal elemento de dados a partir do qual os grafos são construídos</a:t>
            </a:r>
            <a:r>
              <a:rPr lang="en" sz="1800" dirty="0" smtClean="0">
                <a:solidFill>
                  <a:srgbClr val="53585F"/>
                </a:solidFill>
              </a:rPr>
              <a:t/>
            </a:r>
            <a:br>
              <a:rPr lang="en" sz="1800" dirty="0" smtClean="0">
                <a:solidFill>
                  <a:srgbClr val="53585F"/>
                </a:solidFill>
              </a:rPr>
            </a:br>
            <a:endParaRPr sz="1800" dirty="0" smtClean="0">
              <a:solidFill>
                <a:srgbClr val="53585F"/>
              </a:solidFill>
            </a:endParaRPr>
          </a:p>
          <a:p>
            <a:pPr marL="0" marR="0" lvl="0" indent="0" algn="l" rtl="0">
              <a:lnSpc>
                <a:spcPct val="115000"/>
              </a:lnSpc>
              <a:spcBef>
                <a:spcPts val="0"/>
              </a:spcBef>
              <a:spcAft>
                <a:spcPts val="0"/>
              </a:spcAft>
              <a:buNone/>
            </a:pPr>
            <a:endParaRPr sz="2400" b="1" dirty="0">
              <a:solidFill>
                <a:srgbClr val="53585F"/>
              </a:solidFill>
            </a:endParaRPr>
          </a:p>
          <a:p>
            <a:pPr lvl="0">
              <a:lnSpc>
                <a:spcPct val="115000"/>
              </a:lnSpc>
            </a:pPr>
            <a:r>
              <a:rPr lang="en" sz="2400" b="1" dirty="0" smtClean="0">
                <a:solidFill>
                  <a:srgbClr val="53585F"/>
                </a:solidFill>
              </a:rPr>
              <a:t>Relacionamento </a:t>
            </a:r>
            <a:r>
              <a:rPr lang="en" sz="2400" dirty="0" smtClean="0">
                <a:solidFill>
                  <a:srgbClr val="53585F"/>
                </a:solidFill>
              </a:rPr>
              <a:t>(</a:t>
            </a:r>
            <a:r>
              <a:rPr lang="pt-BR" sz="2400" dirty="0" err="1">
                <a:solidFill>
                  <a:srgbClr val="53585F"/>
                </a:solidFill>
              </a:rPr>
              <a:t>Relationship</a:t>
            </a:r>
            <a:r>
              <a:rPr lang="en" sz="2400" dirty="0" smtClean="0">
                <a:solidFill>
                  <a:srgbClr val="53585F"/>
                </a:solidFill>
              </a:rPr>
              <a:t>)</a:t>
            </a:r>
            <a:endParaRPr sz="2400" dirty="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dirty="0" smtClean="0">
                <a:solidFill>
                  <a:srgbClr val="53585F"/>
                </a:solidFill>
              </a:rPr>
              <a:t>Conexão em dois nós. Possui:</a:t>
            </a:r>
            <a:endParaRPr sz="1800" dirty="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dirty="0" smtClean="0">
                <a:solidFill>
                  <a:srgbClr val="53585F"/>
                </a:solidFill>
              </a:rPr>
              <a:t>Direção</a:t>
            </a:r>
            <a:endParaRPr sz="1800" dirty="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dirty="0" smtClean="0">
                <a:solidFill>
                  <a:srgbClr val="53585F"/>
                </a:solidFill>
              </a:rPr>
              <a:t>Tipo</a:t>
            </a:r>
            <a:endParaRPr sz="1800" b="1" i="1" dirty="0">
              <a:solidFill>
                <a:srgbClr val="53585F"/>
              </a:solidFill>
            </a:endParaRPr>
          </a:p>
          <a:p>
            <a:pPr marL="457200" lvl="0" indent="-342900">
              <a:lnSpc>
                <a:spcPct val="115000"/>
              </a:lnSpc>
              <a:buClr>
                <a:srgbClr val="53585F"/>
              </a:buClr>
              <a:buSzPts val="1800"/>
              <a:buChar char="●"/>
            </a:pPr>
            <a:r>
              <a:rPr lang="pt-BR" sz="1800" i="1" dirty="0">
                <a:solidFill>
                  <a:srgbClr val="53585F"/>
                </a:solidFill>
              </a:rPr>
              <a:t>Um nó sem relacionamentos é permitido</a:t>
            </a:r>
            <a:r>
              <a:rPr lang="pt-BR" sz="1800" i="1" dirty="0" smtClean="0">
                <a:solidFill>
                  <a:srgbClr val="53585F"/>
                </a:solidFill>
              </a:rPr>
              <a:t>. Um </a:t>
            </a:r>
            <a:r>
              <a:rPr lang="pt-BR" sz="1800" i="1" dirty="0">
                <a:solidFill>
                  <a:srgbClr val="53585F"/>
                </a:solidFill>
              </a:rPr>
              <a:t>relacionamento sem nós não é permitido.</a:t>
            </a:r>
            <a:endParaRPr sz="1800" i="1" dirty="0">
              <a:solidFill>
                <a:srgbClr val="53585F"/>
              </a:solidFill>
            </a:endParaRPr>
          </a:p>
        </p:txBody>
      </p:sp>
      <p:cxnSp>
        <p:nvCxnSpPr>
          <p:cNvPr id="407" name="Google Shape;407;p55"/>
          <p:cNvCxnSpPr>
            <a:stCxn id="408" idx="2"/>
            <a:endCxn id="409"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09" name="Google Shape;409;p55"/>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dirty="0" smtClean="0"/>
              <a:t>Jon</a:t>
            </a:r>
            <a:endParaRPr sz="1800" b="1" dirty="0"/>
          </a:p>
        </p:txBody>
      </p:sp>
      <p:sp>
        <p:nvSpPr>
          <p:cNvPr id="410" name="Google Shape;410;p55"/>
          <p:cNvSpPr/>
          <p:nvPr/>
        </p:nvSpPr>
        <p:spPr>
          <a:xfrm>
            <a:off x="6750026" y="2911000"/>
            <a:ext cx="901723"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dirty="0" smtClean="0"/>
              <a:t>POSSUI</a:t>
            </a:r>
            <a:endParaRPr sz="1800" b="1" dirty="0"/>
          </a:p>
        </p:txBody>
      </p:sp>
      <p:sp>
        <p:nvSpPr>
          <p:cNvPr id="411" name="Google Shape;411;p55"/>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t>tênis</a:t>
            </a:r>
            <a:endParaRPr sz="18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24</a:t>
            </a:fld>
            <a:endParaRPr sz="800">
              <a:solidFill>
                <a:srgbClr val="FFFFFF"/>
              </a:solidFill>
              <a:latin typeface="Arial"/>
              <a:ea typeface="Arial"/>
              <a:cs typeface="Arial"/>
              <a:sym typeface="Arial"/>
            </a:endParaRPr>
          </a:p>
        </p:txBody>
      </p:sp>
      <p:sp>
        <p:nvSpPr>
          <p:cNvPr id="432" name="Google Shape;432;p5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Propriedades Banco orientado a grafo</a:t>
            </a:r>
            <a:endParaRPr dirty="0">
              <a:solidFill>
                <a:srgbClr val="666666"/>
              </a:solidFill>
            </a:endParaRPr>
          </a:p>
        </p:txBody>
      </p:sp>
      <p:sp>
        <p:nvSpPr>
          <p:cNvPr id="433" name="Google Shape;433;p57"/>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smtClean="0">
                <a:solidFill>
                  <a:srgbClr val="53585F"/>
                </a:solidFill>
              </a:rPr>
              <a:t>Nó </a:t>
            </a:r>
            <a:r>
              <a:rPr lang="en" sz="2400" dirty="0" smtClean="0">
                <a:solidFill>
                  <a:srgbClr val="53585F"/>
                </a:solidFill>
              </a:rPr>
              <a:t>(</a:t>
            </a:r>
            <a:r>
              <a:rPr lang="en" sz="2400" dirty="0" smtClean="0">
                <a:solidFill>
                  <a:srgbClr val="53585F"/>
                </a:solidFill>
              </a:rPr>
              <a:t>Node</a:t>
            </a:r>
            <a:r>
              <a:rPr lang="en" sz="2400" dirty="0" smtClean="0">
                <a:solidFill>
                  <a:srgbClr val="53585F"/>
                </a:solidFill>
              </a:rPr>
              <a:t>)</a:t>
            </a:r>
            <a:endParaRPr sz="2400" dirty="0">
              <a:solidFill>
                <a:srgbClr val="53585F"/>
              </a:solidFill>
            </a:endParaRPr>
          </a:p>
          <a:p>
            <a:pPr lvl="0">
              <a:lnSpc>
                <a:spcPct val="115000"/>
              </a:lnSpc>
            </a:pPr>
            <a:r>
              <a:rPr lang="en" sz="2400" b="1" dirty="0" smtClean="0">
                <a:solidFill>
                  <a:srgbClr val="53585F"/>
                </a:solidFill>
              </a:rPr>
              <a:t>Relacionamento </a:t>
            </a:r>
            <a:r>
              <a:rPr lang="en" sz="2400" dirty="0" smtClean="0">
                <a:solidFill>
                  <a:srgbClr val="53585F"/>
                </a:solidFill>
              </a:rPr>
              <a:t>(</a:t>
            </a:r>
            <a:r>
              <a:rPr lang="pt-BR" sz="2400" dirty="0" err="1">
                <a:solidFill>
                  <a:srgbClr val="53585F"/>
                </a:solidFill>
              </a:rPr>
              <a:t>Relationship</a:t>
            </a:r>
            <a:r>
              <a:rPr lang="en" sz="2400" dirty="0" smtClean="0">
                <a:solidFill>
                  <a:srgbClr val="53585F"/>
                </a:solidFill>
              </a:rPr>
              <a:t>)</a:t>
            </a: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p:txBody>
      </p:sp>
      <p:sp>
        <p:nvSpPr>
          <p:cNvPr id="438" name="Google Shape;438;p57"/>
          <p:cNvSpPr txBox="1"/>
          <p:nvPr/>
        </p:nvSpPr>
        <p:spPr>
          <a:xfrm>
            <a:off x="611600" y="2063375"/>
            <a:ext cx="51237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a:solidFill>
                  <a:srgbClr val="53585F"/>
                </a:solidFill>
              </a:rPr>
              <a:t>Label</a:t>
            </a:r>
            <a:endParaRPr sz="2400" b="1" dirty="0">
              <a:solidFill>
                <a:srgbClr val="53585F"/>
              </a:solidFill>
            </a:endParaRPr>
          </a:p>
          <a:p>
            <a:pPr marL="457200" lvl="0" indent="-381000">
              <a:lnSpc>
                <a:spcPct val="115000"/>
              </a:lnSpc>
              <a:buClr>
                <a:srgbClr val="53585F"/>
              </a:buClr>
              <a:buSzPts val="2400"/>
              <a:buChar char="●"/>
            </a:pPr>
            <a:r>
              <a:rPr lang="pt-BR" sz="2400" dirty="0">
                <a:solidFill>
                  <a:srgbClr val="53585F"/>
                </a:solidFill>
              </a:rPr>
              <a:t>Define o papel do nó (opcional</a:t>
            </a:r>
            <a:r>
              <a:rPr lang="pt-BR" sz="2400" dirty="0" smtClean="0">
                <a:solidFill>
                  <a:srgbClr val="53585F"/>
                </a:solidFill>
              </a:rPr>
              <a:t>).</a:t>
            </a:r>
          </a:p>
          <a:p>
            <a:pPr marL="457200" lvl="0" indent="-381000">
              <a:lnSpc>
                <a:spcPct val="115000"/>
              </a:lnSpc>
              <a:buClr>
                <a:srgbClr val="53585F"/>
              </a:buClr>
              <a:buSzPts val="2400"/>
              <a:buChar char="●"/>
            </a:pPr>
            <a:r>
              <a:rPr lang="pt-BR" sz="2400" dirty="0" smtClean="0">
                <a:solidFill>
                  <a:srgbClr val="53585F"/>
                </a:solidFill>
              </a:rPr>
              <a:t>Pode ter mais de um</a:t>
            </a:r>
            <a:endParaRPr sz="2400" dirty="0">
              <a:solidFill>
                <a:srgbClr val="53585F"/>
              </a:solidFill>
            </a:endParaRPr>
          </a:p>
        </p:txBody>
      </p:sp>
      <p:sp>
        <p:nvSpPr>
          <p:cNvPr id="12" name="Google Shape;464;p59"/>
          <p:cNvSpPr txBox="1"/>
          <p:nvPr/>
        </p:nvSpPr>
        <p:spPr>
          <a:xfrm>
            <a:off x="611590" y="3282565"/>
            <a:ext cx="559871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smtClean="0">
                <a:solidFill>
                  <a:srgbClr val="53585F"/>
                </a:solidFill>
              </a:rPr>
              <a:t>Propriedades</a:t>
            </a:r>
            <a:endParaRPr sz="2400" b="1" dirty="0">
              <a:solidFill>
                <a:srgbClr val="53585F"/>
              </a:solidFill>
            </a:endParaRPr>
          </a:p>
          <a:p>
            <a:pPr marL="457200" lvl="0" indent="-381000">
              <a:lnSpc>
                <a:spcPct val="115000"/>
              </a:lnSpc>
              <a:buClr>
                <a:srgbClr val="53585F"/>
              </a:buClr>
              <a:buSzPts val="2400"/>
              <a:buChar char="●"/>
            </a:pPr>
            <a:r>
              <a:rPr lang="pt-BR" sz="2400" dirty="0">
                <a:solidFill>
                  <a:srgbClr val="53585F"/>
                </a:solidFill>
              </a:rPr>
              <a:t>Atributos que podem </a:t>
            </a:r>
            <a:r>
              <a:rPr lang="pt-BR" sz="2400" dirty="0" smtClean="0">
                <a:solidFill>
                  <a:srgbClr val="53585F"/>
                </a:solidFill>
              </a:rPr>
              <a:t>ser associados </a:t>
            </a:r>
            <a:r>
              <a:rPr lang="pt-BR" sz="2400" dirty="0">
                <a:solidFill>
                  <a:srgbClr val="53585F"/>
                </a:solidFill>
              </a:rPr>
              <a:t>a nós </a:t>
            </a:r>
            <a:r>
              <a:rPr lang="pt-BR" sz="2400" dirty="0" smtClean="0">
                <a:solidFill>
                  <a:srgbClr val="53585F"/>
                </a:solidFill>
              </a:rPr>
              <a:t>e relacionamentos</a:t>
            </a:r>
            <a:r>
              <a:rPr lang="pt-BR" sz="2400" dirty="0">
                <a:solidFill>
                  <a:srgbClr val="53585F"/>
                </a:solidFill>
              </a:rPr>
              <a:t>.</a:t>
            </a: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p:txBody>
      </p:sp>
      <p:cxnSp>
        <p:nvCxnSpPr>
          <p:cNvPr id="13" name="Google Shape;459;p59"/>
          <p:cNvCxnSpPr>
            <a:endCxn id="14"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14" name="Google Shape;461;p59"/>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15" name="Google Shape;462;p59"/>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16" name="Google Shape;465;p59"/>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name: Jane</a:t>
            </a:r>
            <a:endParaRPr i="1">
              <a:latin typeface="Open Sans"/>
              <a:ea typeface="Open Sans"/>
              <a:cs typeface="Open Sans"/>
              <a:sym typeface="Open Sans"/>
            </a:endParaRPr>
          </a:p>
        </p:txBody>
      </p:sp>
      <p:sp>
        <p:nvSpPr>
          <p:cNvPr id="17" name="Google Shape;466;p59"/>
          <p:cNvSpPr txBox="1"/>
          <p:nvPr/>
        </p:nvSpPr>
        <p:spPr>
          <a:xfrm>
            <a:off x="7506075" y="3455800"/>
            <a:ext cx="1638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make: Specialized</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model: Crux Pro</a:t>
            </a:r>
            <a:endParaRPr i="1">
              <a:latin typeface="Open Sans"/>
              <a:ea typeface="Open Sans"/>
              <a:cs typeface="Open Sans"/>
              <a:sym typeface="Open Sans"/>
            </a:endParaRPr>
          </a:p>
        </p:txBody>
      </p:sp>
      <p:sp>
        <p:nvSpPr>
          <p:cNvPr id="18" name="Google Shape;467;p59"/>
          <p:cNvSpPr txBox="1"/>
          <p:nvPr/>
        </p:nvSpPr>
        <p:spPr>
          <a:xfrm>
            <a:off x="6659450" y="31510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since: 2018</a:t>
            </a:r>
            <a:endParaRPr i="1">
              <a:latin typeface="Open Sans"/>
              <a:ea typeface="Open Sans"/>
              <a:cs typeface="Open Sans"/>
              <a:sym typeface="Open Sans"/>
            </a:endParaRPr>
          </a:p>
        </p:txBody>
      </p:sp>
      <p:sp>
        <p:nvSpPr>
          <p:cNvPr id="19" name="Google Shape;469;p59"/>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25</a:t>
            </a:fld>
            <a:endParaRPr sz="800">
              <a:solidFill>
                <a:srgbClr val="FFFFFF"/>
              </a:solidFill>
              <a:latin typeface="Arial"/>
              <a:ea typeface="Arial"/>
              <a:cs typeface="Arial"/>
              <a:sym typeface="Arial"/>
            </a:endParaRPr>
          </a:p>
        </p:txBody>
      </p:sp>
      <p:sp>
        <p:nvSpPr>
          <p:cNvPr id="458" name="Google Shape;458;p59"/>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59" name="Google Shape;459;p59"/>
          <p:cNvCxnSpPr>
            <a:stCxn id="460" idx="2"/>
            <a:endCxn id="461"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61" name="Google Shape;461;p59"/>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62" name="Google Shape;462;p59"/>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63" name="Google Shape;463;p59"/>
          <p:cNvSpPr txBox="1"/>
          <p:nvPr/>
        </p:nvSpPr>
        <p:spPr>
          <a:xfrm>
            <a:off x="611600" y="2063375"/>
            <a:ext cx="51333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
        <p:nvSpPr>
          <p:cNvPr id="464" name="Google Shape;464;p59"/>
          <p:cNvSpPr txBox="1"/>
          <p:nvPr/>
        </p:nvSpPr>
        <p:spPr>
          <a:xfrm>
            <a:off x="611590" y="3282565"/>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dirty="0">
                <a:solidFill>
                  <a:srgbClr val="53585F"/>
                </a:solidFill>
              </a:rPr>
              <a:t>Properties</a:t>
            </a:r>
            <a:endParaRPr sz="2400" b="1" dirty="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dirty="0">
                <a:solidFill>
                  <a:srgbClr val="53585F"/>
                </a:solidFill>
              </a:rPr>
              <a:t>Enrich a node or relationship</a:t>
            </a:r>
            <a:endParaRPr sz="2400" dirty="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dirty="0">
                <a:solidFill>
                  <a:srgbClr val="53585F"/>
                </a:solidFill>
              </a:rPr>
              <a:t>No need for nulls!</a:t>
            </a: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a:p>
            <a:pPr marL="0" marR="0" lvl="0" indent="0" algn="l" rtl="0">
              <a:lnSpc>
                <a:spcPct val="115000"/>
              </a:lnSpc>
              <a:spcBef>
                <a:spcPts val="0"/>
              </a:spcBef>
              <a:spcAft>
                <a:spcPts val="0"/>
              </a:spcAft>
              <a:buNone/>
            </a:pPr>
            <a:endParaRPr sz="2400" dirty="0">
              <a:solidFill>
                <a:srgbClr val="53585F"/>
              </a:solidFill>
            </a:endParaRPr>
          </a:p>
        </p:txBody>
      </p:sp>
      <p:sp>
        <p:nvSpPr>
          <p:cNvPr id="465" name="Google Shape;465;p59"/>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name: Jane</a:t>
            </a:r>
            <a:endParaRPr i="1">
              <a:latin typeface="Open Sans"/>
              <a:ea typeface="Open Sans"/>
              <a:cs typeface="Open Sans"/>
              <a:sym typeface="Open Sans"/>
            </a:endParaRPr>
          </a:p>
        </p:txBody>
      </p:sp>
      <p:sp>
        <p:nvSpPr>
          <p:cNvPr id="466" name="Google Shape;466;p59"/>
          <p:cNvSpPr txBox="1"/>
          <p:nvPr/>
        </p:nvSpPr>
        <p:spPr>
          <a:xfrm>
            <a:off x="7506075" y="3455800"/>
            <a:ext cx="1638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make: Specialized</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model: Crux Pro</a:t>
            </a:r>
            <a:endParaRPr i="1">
              <a:latin typeface="Open Sans"/>
              <a:ea typeface="Open Sans"/>
              <a:cs typeface="Open Sans"/>
              <a:sym typeface="Open Sans"/>
            </a:endParaRPr>
          </a:p>
        </p:txBody>
      </p:sp>
      <p:sp>
        <p:nvSpPr>
          <p:cNvPr id="467" name="Google Shape;467;p59"/>
          <p:cNvSpPr txBox="1"/>
          <p:nvPr/>
        </p:nvSpPr>
        <p:spPr>
          <a:xfrm>
            <a:off x="6659450" y="31510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since: 2018</a:t>
            </a:r>
            <a:endParaRPr i="1">
              <a:latin typeface="Open Sans"/>
              <a:ea typeface="Open Sans"/>
              <a:cs typeface="Open Sans"/>
              <a:sym typeface="Open Sans"/>
            </a:endParaRPr>
          </a:p>
        </p:txBody>
      </p:sp>
      <p:sp>
        <p:nvSpPr>
          <p:cNvPr id="468" name="Google Shape;468;p5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Property graph database</a:t>
            </a:r>
            <a:endParaRPr>
              <a:solidFill>
                <a:srgbClr val="666666"/>
              </a:solidFill>
            </a:endParaRPr>
          </a:p>
        </p:txBody>
      </p:sp>
      <p:sp>
        <p:nvSpPr>
          <p:cNvPr id="469" name="Google Shape;469;p59"/>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7"/>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01" name="Google Shape;601;p77"/>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26</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02"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Cypher</a:t>
            </a:r>
            <a:endParaRPr dirty="0"/>
          </a:p>
        </p:txBody>
      </p:sp>
      <p:sp>
        <p:nvSpPr>
          <p:cNvPr id="603" name="Google Shape;603;p77"/>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fontScale="92500" lnSpcReduction="10000"/>
          </a:bodyPr>
          <a:lstStyle/>
          <a:p>
            <a:pPr marL="0" lvl="0" indent="0">
              <a:buClr>
                <a:schemeClr val="dk1"/>
              </a:buClr>
              <a:buSzPts val="1100"/>
              <a:buNone/>
            </a:pPr>
            <a:r>
              <a:rPr lang="pt-BR" sz="2200" dirty="0" err="1">
                <a:solidFill>
                  <a:srgbClr val="434343"/>
                </a:solidFill>
              </a:rPr>
              <a:t>Cypher</a:t>
            </a:r>
            <a:r>
              <a:rPr lang="pt-BR" sz="2200" dirty="0">
                <a:solidFill>
                  <a:srgbClr val="434343"/>
                </a:solidFill>
              </a:rPr>
              <a:t> é a linguagem de consulta declarativa </a:t>
            </a:r>
            <a:r>
              <a:rPr lang="pt-BR" sz="2200" dirty="0" smtClean="0">
                <a:solidFill>
                  <a:srgbClr val="434343"/>
                </a:solidFill>
              </a:rPr>
              <a:t>do Neo4j e sua sintaxe é baseada no ASCII-</a:t>
            </a:r>
            <a:r>
              <a:rPr lang="pt-BR" sz="2200" dirty="0" err="1" smtClean="0">
                <a:solidFill>
                  <a:srgbClr val="434343"/>
                </a:solidFill>
              </a:rPr>
              <a:t>art</a:t>
            </a:r>
            <a:r>
              <a:rPr lang="pt-BR" sz="2200" dirty="0" smtClean="0">
                <a:solidFill>
                  <a:srgbClr val="434343"/>
                </a:solidFill>
              </a:rPr>
              <a:t> </a:t>
            </a:r>
            <a:r>
              <a:rPr lang="pt-BR" altLang="ja-JP" sz="2200" dirty="0">
                <a:solidFill>
                  <a:srgbClr val="434343"/>
                </a:solidFill>
              </a:rPr>
              <a:t>¯\_(</a:t>
            </a:r>
            <a:r>
              <a:rPr lang="ja-JP" altLang="pt-BR" sz="2200" dirty="0">
                <a:solidFill>
                  <a:srgbClr val="434343"/>
                </a:solidFill>
              </a:rPr>
              <a:t>ツ</a:t>
            </a:r>
            <a:r>
              <a:rPr lang="pt-BR" altLang="ja-JP" sz="2200" dirty="0" smtClean="0">
                <a:solidFill>
                  <a:srgbClr val="434343"/>
                </a:solidFill>
              </a:rPr>
              <a:t>)_/¯</a:t>
            </a:r>
          </a:p>
          <a:p>
            <a:pPr marL="0" lvl="0" indent="0">
              <a:buClr>
                <a:schemeClr val="dk1"/>
              </a:buClr>
              <a:buSzPts val="1100"/>
              <a:buNone/>
            </a:pPr>
            <a:r>
              <a:rPr lang="pt-BR" sz="2200" dirty="0">
                <a:solidFill>
                  <a:srgbClr val="434343"/>
                </a:solidFill>
              </a:rPr>
              <a:t>Elementos da </a:t>
            </a:r>
            <a:r>
              <a:rPr lang="pt-BR" sz="2200" dirty="0" smtClean="0">
                <a:solidFill>
                  <a:srgbClr val="434343"/>
                </a:solidFill>
              </a:rPr>
              <a:t>Linguagem</a:t>
            </a:r>
          </a:p>
          <a:p>
            <a:pPr marL="342900">
              <a:buClr>
                <a:schemeClr val="dk1"/>
              </a:buClr>
              <a:buSzPts val="1100"/>
            </a:pPr>
            <a:r>
              <a:rPr lang="pt-BR" sz="2200" dirty="0" smtClean="0">
                <a:solidFill>
                  <a:srgbClr val="434343"/>
                </a:solidFill>
              </a:rPr>
              <a:t>Nós: Representados por parênteses (), os nós podem ter </a:t>
            </a:r>
            <a:r>
              <a:rPr lang="pt-BR" sz="2200" dirty="0" err="1" smtClean="0">
                <a:solidFill>
                  <a:srgbClr val="434343"/>
                </a:solidFill>
              </a:rPr>
              <a:t>label</a:t>
            </a:r>
            <a:r>
              <a:rPr lang="pt-BR" sz="2200" dirty="0" smtClean="0">
                <a:solidFill>
                  <a:srgbClr val="434343"/>
                </a:solidFill>
              </a:rPr>
              <a:t> e propriedades no formato </a:t>
            </a:r>
            <a:r>
              <a:rPr lang="pt-BR" sz="2200" dirty="0" err="1" smtClean="0">
                <a:solidFill>
                  <a:srgbClr val="434343"/>
                </a:solidFill>
              </a:rPr>
              <a:t>chave:valor</a:t>
            </a:r>
            <a:r>
              <a:rPr lang="pt-BR" sz="2200" dirty="0" smtClean="0">
                <a:solidFill>
                  <a:srgbClr val="434343"/>
                </a:solidFill>
              </a:rPr>
              <a:t>. Exemplo</a:t>
            </a:r>
            <a:r>
              <a:rPr lang="pt-BR" sz="2200" dirty="0">
                <a:solidFill>
                  <a:srgbClr val="434343"/>
                </a:solidFill>
              </a:rPr>
              <a:t>: </a:t>
            </a:r>
            <a:r>
              <a:rPr lang="pt-BR" sz="2200" dirty="0" smtClean="0">
                <a:solidFill>
                  <a:srgbClr val="434343"/>
                </a:solidFill>
              </a:rPr>
              <a:t>(:</a:t>
            </a:r>
            <a:r>
              <a:rPr lang="pt-BR" sz="2200" dirty="0">
                <a:solidFill>
                  <a:srgbClr val="434343"/>
                </a:solidFill>
              </a:rPr>
              <a:t>Pessoa {nome: "João", idade: 30})</a:t>
            </a:r>
            <a:endParaRPr lang="pt-BR" sz="2200" dirty="0" smtClean="0">
              <a:solidFill>
                <a:srgbClr val="434343"/>
              </a:solidFill>
            </a:endParaRPr>
          </a:p>
          <a:p>
            <a:pPr marL="342900">
              <a:buClr>
                <a:schemeClr val="dk1"/>
              </a:buClr>
              <a:buSzPts val="1100"/>
            </a:pPr>
            <a:r>
              <a:rPr lang="pt-BR" sz="2200" dirty="0" smtClean="0">
                <a:solidFill>
                  <a:srgbClr val="434343"/>
                </a:solidFill>
              </a:rPr>
              <a:t>Relacionamentos</a:t>
            </a:r>
            <a:r>
              <a:rPr lang="pt-BR" sz="2200" dirty="0">
                <a:solidFill>
                  <a:srgbClr val="434343"/>
                </a:solidFill>
              </a:rPr>
              <a:t>: Representados por setas -&gt; ou &lt;- para indicar a direção, </a:t>
            </a:r>
            <a:r>
              <a:rPr lang="pt-BR" sz="2200" dirty="0" smtClean="0">
                <a:solidFill>
                  <a:srgbClr val="434343"/>
                </a:solidFill>
              </a:rPr>
              <a:t>os relacionamentos </a:t>
            </a:r>
            <a:r>
              <a:rPr lang="pt-BR" sz="2200" dirty="0">
                <a:solidFill>
                  <a:srgbClr val="434343"/>
                </a:solidFill>
              </a:rPr>
              <a:t>conectam dois nós e também podem ter propriedades. Exemplo: (</a:t>
            </a:r>
            <a:r>
              <a:rPr lang="pt-BR" sz="2200" dirty="0" err="1">
                <a:solidFill>
                  <a:srgbClr val="434343"/>
                </a:solidFill>
              </a:rPr>
              <a:t>a:Filme</a:t>
            </a:r>
            <a:r>
              <a:rPr lang="pt-BR" sz="2200" dirty="0">
                <a:solidFill>
                  <a:srgbClr val="434343"/>
                </a:solidFill>
              </a:rPr>
              <a:t> { titulo: "Matrix" })&lt;−[:ATUOU]−(</a:t>
            </a:r>
            <a:r>
              <a:rPr lang="pt-BR" sz="2200" dirty="0" err="1">
                <a:solidFill>
                  <a:srgbClr val="434343"/>
                </a:solidFill>
              </a:rPr>
              <a:t>b:Ator</a:t>
            </a:r>
            <a:r>
              <a:rPr lang="pt-BR" sz="2200" dirty="0">
                <a:solidFill>
                  <a:srgbClr val="434343"/>
                </a:solidFill>
              </a:rPr>
              <a:t> { personagem: "</a:t>
            </a:r>
            <a:r>
              <a:rPr lang="pt-BR" sz="2200" dirty="0" err="1">
                <a:solidFill>
                  <a:srgbClr val="434343"/>
                </a:solidFill>
              </a:rPr>
              <a:t>Neo</a:t>
            </a:r>
            <a:r>
              <a:rPr lang="pt-BR" sz="2200" dirty="0">
                <a:solidFill>
                  <a:srgbClr val="434343"/>
                </a:solidFill>
              </a:rPr>
              <a:t>"})</a:t>
            </a:r>
          </a:p>
          <a:p>
            <a:pPr marL="342900">
              <a:buClr>
                <a:schemeClr val="dk1"/>
              </a:buClr>
              <a:buSzPts val="1100"/>
            </a:pPr>
            <a:endParaRPr lang="pt-BR" sz="2200" dirty="0" smtClean="0">
              <a:solidFill>
                <a:srgbClr val="434343"/>
              </a:solidFill>
            </a:endParaRPr>
          </a:p>
          <a:p>
            <a:pPr marL="0" lvl="0" indent="0">
              <a:buClr>
                <a:schemeClr val="dk1"/>
              </a:buClr>
              <a:buSzPts val="1100"/>
              <a:buNone/>
            </a:pPr>
            <a:endParaRPr sz="2200"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7"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Cypher</a:t>
            </a:r>
            <a:endParaRPr dirty="0"/>
          </a:p>
        </p:txBody>
      </p:sp>
      <p:sp>
        <p:nvSpPr>
          <p:cNvPr id="8" name="Google Shape;603;p77"/>
          <p:cNvSpPr txBox="1">
            <a:spLocks/>
          </p:cNvSpPr>
          <p:nvPr/>
        </p:nvSpPr>
        <p:spPr>
          <a:xfrm>
            <a:off x="678050" y="1068425"/>
            <a:ext cx="8132700" cy="34803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30200" algn="l" rtl="0">
              <a:lnSpc>
                <a:spcPct val="115000"/>
              </a:lnSpc>
              <a:spcBef>
                <a:spcPts val="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5pPr>
            <a:lvl6pPr marL="2743200" marR="0" lvl="5"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15000"/>
              </a:lnSpc>
              <a:spcBef>
                <a:spcPts val="0"/>
              </a:spcBef>
              <a:spcAft>
                <a:spcPts val="0"/>
              </a:spcAft>
              <a:buClr>
                <a:srgbClr val="333333"/>
              </a:buClr>
              <a:buSzPts val="1100"/>
              <a:buFont typeface="Arial"/>
              <a:buChar char="◦"/>
              <a:defRPr sz="1100" b="0" i="0" u="none" strike="noStrike" cap="none">
                <a:solidFill>
                  <a:srgbClr val="333333"/>
                </a:solidFill>
                <a:latin typeface="Arial"/>
                <a:ea typeface="Arial"/>
                <a:cs typeface="Arial"/>
                <a:sym typeface="Arial"/>
              </a:defRPr>
            </a:lvl8pPr>
            <a:lvl9pPr marL="4114800" marR="0" lvl="8"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marL="0" lvl="0" indent="0">
              <a:buNone/>
            </a:pPr>
            <a:r>
              <a:rPr lang="pt-BR" sz="2400" dirty="0" smtClean="0"/>
              <a:t>Cláusulas</a:t>
            </a:r>
          </a:p>
          <a:p>
            <a:pPr marL="0" lvl="0" indent="0">
              <a:buNone/>
            </a:pPr>
            <a:r>
              <a:rPr lang="pt-BR" sz="2400" dirty="0"/>
              <a:t>	</a:t>
            </a:r>
            <a:r>
              <a:rPr lang="pt-BR" sz="2400" dirty="0" smtClean="0"/>
              <a:t>As </a:t>
            </a:r>
            <a:r>
              <a:rPr lang="pt-BR" sz="2400" dirty="0"/>
              <a:t>cláusulas adicionam lógica às nossas consultas: </a:t>
            </a:r>
            <a:r>
              <a:rPr lang="pt-BR" sz="2400" dirty="0" smtClean="0"/>
              <a:t>		</a:t>
            </a:r>
          </a:p>
          <a:p>
            <a:pPr marL="0" lvl="0" indent="0">
              <a:buNone/>
            </a:pPr>
            <a:r>
              <a:rPr lang="pt-BR" sz="2400" dirty="0" smtClean="0"/>
              <a:t>MATCH</a:t>
            </a:r>
            <a:r>
              <a:rPr lang="pt-BR" sz="2400" dirty="0"/>
              <a:t>: Encontra padrões no grafo. </a:t>
            </a:r>
            <a:r>
              <a:rPr lang="pt-BR" sz="2400" dirty="0" smtClean="0"/>
              <a:t>		</a:t>
            </a:r>
          </a:p>
          <a:p>
            <a:pPr marL="0" lvl="0" indent="0">
              <a:buNone/>
            </a:pPr>
            <a:r>
              <a:rPr lang="pt-BR" sz="2400" dirty="0" smtClean="0"/>
              <a:t>WHERE</a:t>
            </a:r>
            <a:r>
              <a:rPr lang="pt-BR" sz="2400" dirty="0"/>
              <a:t>: Filtra resultados com base em condições. </a:t>
            </a:r>
            <a:endParaRPr lang="pt-BR" sz="2400" dirty="0" smtClean="0"/>
          </a:p>
          <a:p>
            <a:pPr marL="0" lvl="0" indent="0">
              <a:buNone/>
            </a:pPr>
            <a:r>
              <a:rPr lang="pt-BR" sz="2400" dirty="0" smtClean="0"/>
              <a:t>RETURN</a:t>
            </a:r>
            <a:r>
              <a:rPr lang="pt-BR" sz="2400" dirty="0"/>
              <a:t>: Define os dados que queremos retornar. </a:t>
            </a:r>
            <a:endParaRPr lang="pt-BR" sz="2400" dirty="0" smtClean="0"/>
          </a:p>
          <a:p>
            <a:pPr marL="0" lvl="0" indent="0">
              <a:buNone/>
            </a:pPr>
            <a:r>
              <a:rPr lang="pt-BR" sz="2400" dirty="0" smtClean="0"/>
              <a:t>CREATE</a:t>
            </a:r>
            <a:r>
              <a:rPr lang="pt-BR" sz="2400" dirty="0"/>
              <a:t>: Cria novos nós e </a:t>
            </a:r>
            <a:r>
              <a:rPr lang="pt-BR" sz="2400" dirty="0" smtClean="0"/>
              <a:t>relacionamentos.</a:t>
            </a:r>
          </a:p>
          <a:p>
            <a:pPr marL="0" lvl="0" indent="0">
              <a:buNone/>
            </a:pPr>
            <a:r>
              <a:rPr lang="pt-BR" sz="2400" dirty="0" smtClean="0"/>
              <a:t>SET</a:t>
            </a:r>
            <a:r>
              <a:rPr lang="pt-BR" sz="2400" dirty="0"/>
              <a:t>: Atualiza propriedades de nós e relacionamentos. </a:t>
            </a:r>
            <a:endParaRPr lang="pt-BR" sz="2400" dirty="0" smtClean="0"/>
          </a:p>
          <a:p>
            <a:pPr marL="0" lvl="0" indent="0">
              <a:buNone/>
            </a:pPr>
            <a:r>
              <a:rPr lang="pt-BR" sz="2400" dirty="0" smtClean="0"/>
              <a:t>DELETE</a:t>
            </a:r>
            <a:r>
              <a:rPr lang="pt-BR" sz="2400" dirty="0"/>
              <a:t>: Remove nós e relacionamentos. </a:t>
            </a:r>
            <a:endParaRPr lang="pt-BR" sz="2400" dirty="0">
              <a:latin typeface="Courier New"/>
              <a:ea typeface="Courier New"/>
              <a:cs typeface="Courier New"/>
              <a:sym typeface="Courier New"/>
            </a:endParaRPr>
          </a:p>
          <a:p>
            <a:pPr marL="0" indent="0">
              <a:buClr>
                <a:schemeClr val="dk1"/>
              </a:buClr>
              <a:buSzPts val="1100"/>
              <a:buFont typeface="Arial"/>
              <a:buNone/>
            </a:pPr>
            <a:endParaRPr lang="pt-BR" sz="2200" dirty="0" smtClean="0">
              <a:solidFill>
                <a:srgbClr val="434343"/>
              </a:solidFill>
            </a:endParaRPr>
          </a:p>
          <a:p>
            <a:pPr marL="342900">
              <a:buClr>
                <a:schemeClr val="dk1"/>
              </a:buClr>
              <a:buSzPts val="1100"/>
            </a:pPr>
            <a:endParaRPr lang="pt-BR" sz="2200" dirty="0" smtClean="0">
              <a:solidFill>
                <a:srgbClr val="434343"/>
              </a:solidFill>
            </a:endParaRPr>
          </a:p>
          <a:p>
            <a:pPr marL="0" indent="0">
              <a:buClr>
                <a:schemeClr val="dk1"/>
              </a:buClr>
              <a:buSzPts val="1100"/>
              <a:buFont typeface="Arial"/>
              <a:buNone/>
            </a:pPr>
            <a:endParaRPr lang="pt-BR"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7"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Exemplos de operações com Cypher</a:t>
            </a:r>
            <a:endParaRPr dirty="0"/>
          </a:p>
        </p:txBody>
      </p:sp>
      <p:sp>
        <p:nvSpPr>
          <p:cNvPr id="8" name="Google Shape;603;p77"/>
          <p:cNvSpPr txBox="1">
            <a:spLocks/>
          </p:cNvSpPr>
          <p:nvPr/>
        </p:nvSpPr>
        <p:spPr>
          <a:xfrm>
            <a:off x="678050" y="1068425"/>
            <a:ext cx="8132700" cy="348030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30200" algn="l" rtl="0">
              <a:lnSpc>
                <a:spcPct val="115000"/>
              </a:lnSpc>
              <a:spcBef>
                <a:spcPts val="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5pPr>
            <a:lvl6pPr marL="2743200" marR="0" lvl="5"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15000"/>
              </a:lnSpc>
              <a:spcBef>
                <a:spcPts val="0"/>
              </a:spcBef>
              <a:spcAft>
                <a:spcPts val="0"/>
              </a:spcAft>
              <a:buClr>
                <a:srgbClr val="333333"/>
              </a:buClr>
              <a:buSzPts val="1100"/>
              <a:buFont typeface="Arial"/>
              <a:buChar char="◦"/>
              <a:defRPr sz="1100" b="0" i="0" u="none" strike="noStrike" cap="none">
                <a:solidFill>
                  <a:srgbClr val="333333"/>
                </a:solidFill>
                <a:latin typeface="Arial"/>
                <a:ea typeface="Arial"/>
                <a:cs typeface="Arial"/>
                <a:sym typeface="Arial"/>
              </a:defRPr>
            </a:lvl8pPr>
            <a:lvl9pPr marL="4114800" marR="0" lvl="8"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indent="-457200">
              <a:buClr>
                <a:schemeClr val="dk1"/>
              </a:buClr>
              <a:buSzPts val="1100"/>
              <a:buFont typeface="+mj-lt"/>
              <a:buAutoNum type="arabicPeriod"/>
            </a:pPr>
            <a:r>
              <a:rPr lang="pt-BR" sz="2400" dirty="0" smtClean="0"/>
              <a:t>Criação </a:t>
            </a:r>
            <a:r>
              <a:rPr lang="pt-BR" sz="2400" dirty="0"/>
              <a:t>de Nós e </a:t>
            </a:r>
            <a:r>
              <a:rPr lang="pt-BR" sz="2400" dirty="0" smtClean="0"/>
              <a:t>Relacionamentos:</a:t>
            </a:r>
          </a:p>
          <a:p>
            <a:pPr lvl="1" indent="-457200">
              <a:buClr>
                <a:schemeClr val="dk1"/>
              </a:buClr>
              <a:buSzPts val="1100"/>
              <a:buFont typeface="+mj-lt"/>
              <a:buAutoNum type="arabicPeriod"/>
            </a:pPr>
            <a:r>
              <a:rPr lang="pt-BR" sz="2200" dirty="0" smtClean="0"/>
              <a:t>CREATE </a:t>
            </a:r>
            <a:r>
              <a:rPr lang="pt-BR" sz="2200" dirty="0"/>
              <a:t>(m: Filme { t i t u l o : "Matrix" , ano : 1999}) </a:t>
            </a:r>
          </a:p>
          <a:p>
            <a:pPr lvl="1" indent="-457200">
              <a:buClr>
                <a:schemeClr val="dk1"/>
              </a:buClr>
              <a:buSzPts val="1100"/>
              <a:buFont typeface="+mj-lt"/>
              <a:buAutoNum type="arabicPeriod"/>
            </a:pPr>
            <a:r>
              <a:rPr lang="pt-BR" sz="2200" dirty="0" smtClean="0"/>
              <a:t>CREATE </a:t>
            </a:r>
            <a:r>
              <a:rPr lang="pt-BR" sz="2200" dirty="0"/>
              <a:t>( a : Ator {nome : "Keanu Reeves" } </a:t>
            </a:r>
            <a:r>
              <a:rPr lang="pt-BR" sz="2200" dirty="0" smtClean="0"/>
              <a:t>)</a:t>
            </a:r>
          </a:p>
          <a:p>
            <a:pPr lvl="1" indent="-457200">
              <a:buClr>
                <a:schemeClr val="dk1"/>
              </a:buClr>
              <a:buSzPts val="1100"/>
              <a:buFont typeface="+mj-lt"/>
              <a:buAutoNum type="arabicPeriod"/>
            </a:pPr>
            <a:r>
              <a:rPr lang="pt-BR" sz="2200" dirty="0" smtClean="0"/>
              <a:t> </a:t>
            </a:r>
            <a:r>
              <a:rPr lang="pt-BR" sz="2200" dirty="0"/>
              <a:t>CREATE (m) −[:ATUOU] − &gt;(a ) </a:t>
            </a:r>
          </a:p>
          <a:p>
            <a:pPr indent="-457200">
              <a:buClr>
                <a:schemeClr val="dk1"/>
              </a:buClr>
              <a:buSzPts val="1100"/>
              <a:buFont typeface="+mj-lt"/>
              <a:buAutoNum type="arabicPeriod"/>
            </a:pPr>
            <a:r>
              <a:rPr lang="pt-BR" sz="2400" dirty="0" smtClean="0"/>
              <a:t>Consulta </a:t>
            </a:r>
            <a:r>
              <a:rPr lang="pt-BR" sz="2400" dirty="0"/>
              <a:t>de Nós e Relacionamentos: </a:t>
            </a:r>
          </a:p>
          <a:p>
            <a:pPr lvl="1" indent="-457200">
              <a:buClr>
                <a:schemeClr val="dk1"/>
              </a:buClr>
              <a:buSzPts val="1100"/>
              <a:buFont typeface="+mj-lt"/>
              <a:buAutoNum type="arabicPeriod"/>
            </a:pPr>
            <a:r>
              <a:rPr lang="pt-BR" sz="2200" dirty="0" smtClean="0"/>
              <a:t>MATCH </a:t>
            </a:r>
            <a:r>
              <a:rPr lang="pt-BR" sz="2200" dirty="0"/>
              <a:t>( a : Ator {nome : "Keanu Reeves" } ) −[:ATUOU] − &gt;( f : Filme </a:t>
            </a:r>
            <a:r>
              <a:rPr lang="pt-BR" sz="2200" dirty="0" smtClean="0"/>
              <a:t>)</a:t>
            </a:r>
          </a:p>
          <a:p>
            <a:pPr marL="457200" lvl="1" indent="0">
              <a:buClr>
                <a:schemeClr val="dk1"/>
              </a:buClr>
              <a:buSzPts val="1100"/>
              <a:buNone/>
            </a:pPr>
            <a:r>
              <a:rPr lang="pt-BR" sz="2200" dirty="0" smtClean="0"/>
              <a:t>RETURN </a:t>
            </a:r>
            <a:r>
              <a:rPr lang="pt-BR" sz="2200" dirty="0"/>
              <a:t>f . t i t u l o </a:t>
            </a:r>
          </a:p>
          <a:p>
            <a:pPr indent="-457200">
              <a:buClr>
                <a:schemeClr val="dk1"/>
              </a:buClr>
              <a:buSzPts val="1100"/>
              <a:buFont typeface="+mj-lt"/>
              <a:buAutoNum type="arabicPeriod"/>
            </a:pPr>
            <a:r>
              <a:rPr lang="pt-BR" sz="2400" dirty="0" smtClean="0"/>
              <a:t>Atualização </a:t>
            </a:r>
            <a:r>
              <a:rPr lang="pt-BR" sz="2400" dirty="0"/>
              <a:t>de Dados: </a:t>
            </a:r>
            <a:endParaRPr lang="pt-BR" sz="2400" dirty="0" smtClean="0"/>
          </a:p>
          <a:p>
            <a:pPr lvl="1" indent="-457200">
              <a:buClr>
                <a:schemeClr val="dk1"/>
              </a:buClr>
              <a:buSzPts val="1100"/>
              <a:buFont typeface="+mj-lt"/>
              <a:buAutoNum type="arabicPeriod"/>
            </a:pPr>
            <a:r>
              <a:rPr lang="pt-BR" sz="2200" dirty="0" smtClean="0"/>
              <a:t>MATCH </a:t>
            </a:r>
            <a:r>
              <a:rPr lang="pt-BR" sz="2200" dirty="0"/>
              <a:t>( f : Filme { t i t u l o : "Matrix" } ) </a:t>
            </a:r>
            <a:r>
              <a:rPr lang="pt-BR" sz="2200" dirty="0" smtClean="0"/>
              <a:t>SET </a:t>
            </a:r>
            <a:r>
              <a:rPr lang="pt-BR" sz="2200" dirty="0"/>
              <a:t>f . ano = </a:t>
            </a:r>
            <a:r>
              <a:rPr lang="pt-BR" sz="2200" dirty="0" smtClean="0"/>
              <a:t>1998</a:t>
            </a:r>
          </a:p>
          <a:p>
            <a:pPr indent="-457200">
              <a:buClr>
                <a:schemeClr val="dk1"/>
              </a:buClr>
              <a:buSzPts val="1100"/>
              <a:buFont typeface="+mj-lt"/>
              <a:buAutoNum type="arabicPeriod"/>
            </a:pPr>
            <a:r>
              <a:rPr lang="pt-BR" sz="2400" dirty="0" smtClean="0"/>
              <a:t>Exclusão </a:t>
            </a:r>
            <a:r>
              <a:rPr lang="pt-BR" sz="2400" dirty="0"/>
              <a:t>de Nós e Relacionamentos: </a:t>
            </a:r>
          </a:p>
          <a:p>
            <a:pPr lvl="1" indent="-457200">
              <a:buClr>
                <a:schemeClr val="dk1"/>
              </a:buClr>
              <a:buSzPts val="1100"/>
              <a:buFont typeface="+mj-lt"/>
              <a:buAutoNum type="arabicPeriod"/>
            </a:pPr>
            <a:r>
              <a:rPr lang="pt-BR" sz="2200" dirty="0" smtClean="0"/>
              <a:t>MATCH </a:t>
            </a:r>
            <a:r>
              <a:rPr lang="pt-BR" sz="2200" dirty="0"/>
              <a:t>( p : Pessoa {nome : "Alice" } </a:t>
            </a:r>
            <a:r>
              <a:rPr lang="pt-BR" sz="2200" dirty="0" smtClean="0"/>
              <a:t>)</a:t>
            </a:r>
          </a:p>
          <a:p>
            <a:pPr lvl="1" indent="-457200">
              <a:buClr>
                <a:schemeClr val="dk1"/>
              </a:buClr>
              <a:buSzPts val="1100"/>
              <a:buFont typeface="+mj-lt"/>
              <a:buAutoNum type="arabicPeriod"/>
            </a:pPr>
            <a:r>
              <a:rPr lang="pt-BR" sz="2200" dirty="0" smtClean="0"/>
              <a:t>DETACH </a:t>
            </a:r>
            <a:r>
              <a:rPr lang="pt-BR" sz="2200" dirty="0"/>
              <a:t>DELETE p </a:t>
            </a:r>
          </a:p>
          <a:p>
            <a:pPr indent="-457200">
              <a:buClr>
                <a:schemeClr val="dk1"/>
              </a:buClr>
              <a:buSzPts val="1100"/>
              <a:buFont typeface="+mj-lt"/>
              <a:buAutoNum type="arabicPeriod"/>
            </a:pPr>
            <a:r>
              <a:rPr lang="pt-BR" sz="2400" dirty="0" smtClean="0"/>
              <a:t>Consulta </a:t>
            </a:r>
            <a:r>
              <a:rPr lang="pt-BR" sz="2400" dirty="0"/>
              <a:t>com cláusula WHERE: </a:t>
            </a:r>
          </a:p>
          <a:p>
            <a:pPr lvl="1" indent="-457200">
              <a:buClr>
                <a:schemeClr val="dk1"/>
              </a:buClr>
              <a:buSzPts val="1100"/>
              <a:buFont typeface="+mj-lt"/>
              <a:buAutoNum type="arabicPeriod"/>
            </a:pPr>
            <a:r>
              <a:rPr lang="pt-BR" sz="2200" dirty="0" smtClean="0"/>
              <a:t>MATCH </a:t>
            </a:r>
            <a:r>
              <a:rPr lang="pt-BR" sz="2200" dirty="0"/>
              <a:t>( p : Pessoa ) </a:t>
            </a:r>
            <a:r>
              <a:rPr lang="pt-BR" sz="2200" dirty="0" smtClean="0"/>
              <a:t>WHERE </a:t>
            </a:r>
            <a:r>
              <a:rPr lang="pt-BR" sz="2200" dirty="0"/>
              <a:t>p . idade &gt; 25 </a:t>
            </a:r>
            <a:r>
              <a:rPr lang="pt-BR" sz="2200" dirty="0" smtClean="0"/>
              <a:t>RETURN </a:t>
            </a:r>
            <a:r>
              <a:rPr lang="pt-BR" sz="2200" dirty="0"/>
              <a:t>p . nome, p . idade</a:t>
            </a:r>
            <a:endParaRPr lang="pt-BR" sz="2000" dirty="0" smtClean="0">
              <a:solidFill>
                <a:srgbClr val="434343"/>
              </a:solidFill>
            </a:endParaRPr>
          </a:p>
          <a:p>
            <a:pPr marL="342900">
              <a:buClr>
                <a:schemeClr val="dk1"/>
              </a:buClr>
              <a:buSzPts val="1100"/>
            </a:pPr>
            <a:endParaRPr lang="pt-BR" sz="2200" dirty="0" smtClean="0">
              <a:solidFill>
                <a:srgbClr val="434343"/>
              </a:solidFill>
            </a:endParaRPr>
          </a:p>
          <a:p>
            <a:pPr marL="0" indent="0">
              <a:buClr>
                <a:schemeClr val="dk1"/>
              </a:buClr>
              <a:buSzPts val="1100"/>
              <a:buNone/>
            </a:pPr>
            <a:endParaRPr lang="pt-BR" sz="2200" dirty="0"/>
          </a:p>
          <a:p>
            <a:pPr marL="0" indent="0">
              <a:buClr>
                <a:schemeClr val="dk1"/>
              </a:buClr>
              <a:buSzPts val="1100"/>
              <a:buNone/>
            </a:pPr>
            <a:endParaRPr lang="pt-BR" sz="2200" dirty="0"/>
          </a:p>
        </p:txBody>
      </p:sp>
      <p:sp>
        <p:nvSpPr>
          <p:cNvPr id="2" name="Retângulo 1"/>
          <p:cNvSpPr/>
          <p:nvPr/>
        </p:nvSpPr>
        <p:spPr>
          <a:xfrm>
            <a:off x="2216150" y="4675625"/>
            <a:ext cx="6642100" cy="307777"/>
          </a:xfrm>
          <a:prstGeom prst="rect">
            <a:avLst/>
          </a:prstGeom>
        </p:spPr>
        <p:txBody>
          <a:bodyPr wrap="square">
            <a:spAutoFit/>
          </a:bodyPr>
          <a:lstStyle/>
          <a:p>
            <a:pPr marL="0" indent="0">
              <a:buClr>
                <a:schemeClr val="dk1"/>
              </a:buClr>
              <a:buSzPts val="1100"/>
              <a:buNone/>
            </a:pPr>
            <a:r>
              <a:rPr lang="pt-BR" dirty="0">
                <a:hlinkClick r:id="rId3"/>
              </a:rPr>
              <a:t>https://neo4j.com/docs/cypher-cheat-sheet/4/neo4j-community/#_read_query</a:t>
            </a:r>
            <a:endParaRPr lang="pt-BR" dirty="0"/>
          </a:p>
        </p:txBody>
      </p:sp>
    </p:spTree>
    <p:extLst>
      <p:ext uri="{BB962C8B-B14F-4D97-AF65-F5344CB8AC3E}">
        <p14:creationId xmlns:p14="http://schemas.microsoft.com/office/powerpoint/2010/main" val="364089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4"/>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Criando uma api Java/Spring</a:t>
            </a:r>
            <a:endParaRPr dirty="0"/>
          </a:p>
        </p:txBody>
      </p:sp>
      <p:sp>
        <p:nvSpPr>
          <p:cNvPr id="713" name="Google Shape;713;p94"/>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lvl="0">
              <a:lnSpc>
                <a:spcPct val="150000"/>
              </a:lnSpc>
              <a:buClr>
                <a:schemeClr val="dk1"/>
              </a:buClr>
              <a:buAutoNum type="arabicPeriod"/>
            </a:pPr>
            <a:r>
              <a:rPr lang="pt-BR" dirty="0"/>
              <a:t>Configurar o projeto Spring </a:t>
            </a:r>
            <a:r>
              <a:rPr lang="pt-BR" dirty="0" smtClean="0"/>
              <a:t>Boot</a:t>
            </a:r>
          </a:p>
          <a:p>
            <a:pPr lvl="0">
              <a:lnSpc>
                <a:spcPct val="150000"/>
              </a:lnSpc>
              <a:buClr>
                <a:schemeClr val="dk1"/>
              </a:buClr>
              <a:buAutoNum type="arabicPeriod"/>
            </a:pPr>
            <a:r>
              <a:rPr lang="pt-BR" dirty="0"/>
              <a:t>Configuração do </a:t>
            </a:r>
            <a:r>
              <a:rPr lang="pt-BR" dirty="0" smtClean="0"/>
              <a:t>Neo4j</a:t>
            </a:r>
          </a:p>
          <a:p>
            <a:pPr lvl="0">
              <a:lnSpc>
                <a:spcPct val="150000"/>
              </a:lnSpc>
              <a:buClr>
                <a:schemeClr val="dk1"/>
              </a:buClr>
              <a:buAutoNum type="arabicPeriod"/>
            </a:pPr>
            <a:r>
              <a:rPr lang="pt-BR" dirty="0"/>
              <a:t>Criar entidades (Nodes</a:t>
            </a:r>
            <a:r>
              <a:rPr lang="pt-BR" dirty="0" smtClean="0"/>
              <a:t>) e Relacionamentos</a:t>
            </a:r>
          </a:p>
        </p:txBody>
      </p:sp>
      <p:sp>
        <p:nvSpPr>
          <p:cNvPr id="714" name="Google Shape;714;p94"/>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715" name="Google Shape;715;p94"/>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dirty="0" smtClean="0"/>
              <a:t>Mão na massa</a:t>
            </a:r>
            <a:endParaRPr sz="4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session</a:t>
            </a:r>
            <a:endParaRPr/>
          </a:p>
        </p:txBody>
      </p:sp>
      <p:sp>
        <p:nvSpPr>
          <p:cNvPr id="222" name="Google Shape;222;p3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will cover:</a:t>
            </a:r>
            <a:endParaRPr/>
          </a:p>
          <a:p>
            <a:pPr marL="457200" lvl="0" indent="-342900" algn="l" rtl="0">
              <a:spcBef>
                <a:spcPts val="0"/>
              </a:spcBef>
              <a:spcAft>
                <a:spcPts val="0"/>
              </a:spcAft>
              <a:buSzPts val="1800"/>
              <a:buChar char="•"/>
            </a:pPr>
            <a:r>
              <a:rPr lang="en"/>
              <a:t>What is a graph and why they are amazing</a:t>
            </a:r>
            <a:endParaRPr/>
          </a:p>
          <a:p>
            <a:pPr marL="457200" lvl="0" indent="-342900" algn="l" rtl="0">
              <a:spcBef>
                <a:spcPts val="0"/>
              </a:spcBef>
              <a:spcAft>
                <a:spcPts val="0"/>
              </a:spcAft>
              <a:buSzPts val="1800"/>
              <a:buChar char="•"/>
            </a:pPr>
            <a:r>
              <a:rPr lang="en"/>
              <a:t>Spotting good graph scenarios</a:t>
            </a:r>
            <a:endParaRPr/>
          </a:p>
          <a:p>
            <a:pPr marL="457200" lvl="0" indent="-342900" algn="l" rtl="0">
              <a:spcBef>
                <a:spcPts val="0"/>
              </a:spcBef>
              <a:spcAft>
                <a:spcPts val="0"/>
              </a:spcAft>
              <a:buSzPts val="1800"/>
              <a:buChar char="•"/>
            </a:pPr>
            <a:r>
              <a:rPr lang="en"/>
              <a:t>Property graph database anatomy and introduction to Cypher</a:t>
            </a:r>
            <a:endParaRPr/>
          </a:p>
          <a:p>
            <a:pPr marL="457200" lvl="0" indent="-342900" algn="l" rtl="0">
              <a:spcBef>
                <a:spcPts val="0"/>
              </a:spcBef>
              <a:spcAft>
                <a:spcPts val="0"/>
              </a:spcAft>
              <a:buSzPts val="1800"/>
              <a:buChar char="•"/>
            </a:pPr>
            <a:r>
              <a:rPr lang="en"/>
              <a:t>Hands-on: the northwind graph on Neo4j AuraDB Free</a:t>
            </a:r>
            <a:endParaRPr/>
          </a:p>
          <a:p>
            <a:pPr marL="914400" lvl="1" indent="-342900" algn="l" rtl="0">
              <a:spcBef>
                <a:spcPts val="0"/>
              </a:spcBef>
              <a:spcAft>
                <a:spcPts val="0"/>
              </a:spcAft>
              <a:buClr>
                <a:schemeClr val="dk1"/>
              </a:buClr>
              <a:buSzPts val="1800"/>
              <a:buChar char="◦"/>
            </a:pPr>
            <a:r>
              <a:rPr lang="en" sz="1800">
                <a:solidFill>
                  <a:schemeClr val="dk1"/>
                </a:solidFill>
              </a:rPr>
              <a:t>console.neo4j.io</a:t>
            </a:r>
            <a:endParaRPr sz="1800">
              <a:solidFill>
                <a:schemeClr val="dk1"/>
              </a:solidFill>
            </a:endParaRPr>
          </a:p>
          <a:p>
            <a:pPr marL="457200" lvl="0" indent="-342900" algn="l" rtl="0">
              <a:spcBef>
                <a:spcPts val="0"/>
              </a:spcBef>
              <a:spcAft>
                <a:spcPts val="0"/>
              </a:spcAft>
              <a:buSzPts val="1800"/>
              <a:buChar char="•"/>
            </a:pPr>
            <a:r>
              <a:rPr lang="en"/>
              <a:t>Continuing your graph journey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Useful reference: https://dev.neo4j.com/rdbms-gdb</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5"/>
          <p:cNvSpPr txBox="1">
            <a:spLocks noGrp="1"/>
          </p:cNvSpPr>
          <p:nvPr>
            <p:ph type="title"/>
          </p:nvPr>
        </p:nvSpPr>
        <p:spPr>
          <a:xfrm>
            <a:off x="678050" y="101525"/>
            <a:ext cx="8046900" cy="572700"/>
          </a:xfrm>
          <a:prstGeom prst="rect">
            <a:avLst/>
          </a:prstGeom>
        </p:spPr>
        <p:txBody>
          <a:bodyPr spcFirstLastPara="1" wrap="square" lIns="91425" tIns="91425" rIns="91425" bIns="91425" anchor="t" anchorCtr="0">
            <a:normAutofit/>
          </a:bodyPr>
          <a:lstStyle/>
          <a:p>
            <a:pPr lvl="0"/>
            <a:r>
              <a:rPr lang="pt-BR" dirty="0"/>
              <a:t>Configurar o projeto Spring Boot</a:t>
            </a:r>
            <a:endParaRPr lang="pt-BR" dirty="0"/>
          </a:p>
        </p:txBody>
      </p:sp>
      <p:sp>
        <p:nvSpPr>
          <p:cNvPr id="723" name="Google Shape;723;p95"/>
          <p:cNvSpPr txBox="1"/>
          <p:nvPr/>
        </p:nvSpPr>
        <p:spPr>
          <a:xfrm>
            <a:off x="7244650" y="2738400"/>
            <a:ext cx="11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hlinkClick r:id="rId3"/>
              </a:rPr>
              <a:t>graphql.org</a:t>
            </a:r>
            <a:endParaRPr/>
          </a:p>
        </p:txBody>
      </p:sp>
      <p:pic>
        <p:nvPicPr>
          <p:cNvPr id="3" name="Imagem 2"/>
          <p:cNvPicPr>
            <a:picLocks noChangeAspect="1"/>
          </p:cNvPicPr>
          <p:nvPr/>
        </p:nvPicPr>
        <p:blipFill>
          <a:blip r:embed="rId4"/>
          <a:stretch>
            <a:fillRect/>
          </a:stretch>
        </p:blipFill>
        <p:spPr>
          <a:xfrm>
            <a:off x="1346200" y="609600"/>
            <a:ext cx="7137400" cy="397301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9"/>
          <p:cNvSpPr txBox="1">
            <a:spLocks noGrp="1"/>
          </p:cNvSpPr>
          <p:nvPr>
            <p:ph type="title" idx="2"/>
          </p:nvPr>
        </p:nvSpPr>
        <p:spPr>
          <a:xfrm>
            <a:off x="773750" y="111662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dirty="0" smtClean="0"/>
              <a:t>Rede social</a:t>
            </a:r>
            <a:endParaRPr dirty="0"/>
          </a:p>
        </p:txBody>
      </p:sp>
      <p:sp>
        <p:nvSpPr>
          <p:cNvPr id="747" name="Google Shape;747;p99"/>
          <p:cNvSpPr txBox="1">
            <a:spLocks noGrp="1"/>
          </p:cNvSpPr>
          <p:nvPr>
            <p:ph type="body" idx="1"/>
          </p:nvPr>
        </p:nvSpPr>
        <p:spPr>
          <a:xfrm>
            <a:off x="773741" y="1546225"/>
            <a:ext cx="3522900" cy="2723650"/>
          </a:xfrm>
          <a:prstGeom prst="rect">
            <a:avLst/>
          </a:prstGeom>
        </p:spPr>
        <p:txBody>
          <a:bodyPr spcFirstLastPara="1" wrap="square" lIns="0" tIns="0" rIns="0" bIns="0" anchor="t" anchorCtr="0">
            <a:normAutofit fontScale="77500" lnSpcReduction="20000"/>
          </a:bodyPr>
          <a:lstStyle/>
          <a:p>
            <a:pPr marL="139700" lvl="0" indent="0">
              <a:buNone/>
            </a:pPr>
            <a:r>
              <a:rPr lang="pt-BR" dirty="0"/>
              <a:t>Visão detalhada da modelagem dos dados no </a:t>
            </a:r>
            <a:r>
              <a:rPr lang="pt-BR" dirty="0" smtClean="0"/>
              <a:t>Neo4j </a:t>
            </a:r>
            <a:r>
              <a:rPr lang="pt-BR" dirty="0"/>
              <a:t>1 Nodos (Nodes): </a:t>
            </a:r>
            <a:endParaRPr lang="pt-BR" dirty="0" smtClean="0"/>
          </a:p>
          <a:p>
            <a:pPr marL="139700" lvl="0" indent="0">
              <a:buNone/>
            </a:pPr>
            <a:r>
              <a:rPr lang="pt-BR" dirty="0" smtClean="0"/>
              <a:t>Usuário </a:t>
            </a:r>
            <a:r>
              <a:rPr lang="pt-BR" dirty="0"/>
              <a:t>(</a:t>
            </a:r>
            <a:r>
              <a:rPr lang="pt-BR" dirty="0" err="1"/>
              <a:t>User</a:t>
            </a:r>
            <a:r>
              <a:rPr lang="pt-BR" dirty="0"/>
              <a:t>): Representa cada usuário da rede social. </a:t>
            </a:r>
            <a:endParaRPr lang="pt-BR" dirty="0" smtClean="0"/>
          </a:p>
          <a:p>
            <a:pPr marL="139700" lvl="0" indent="0">
              <a:buNone/>
            </a:pPr>
            <a:r>
              <a:rPr lang="pt-BR" dirty="0" smtClean="0"/>
              <a:t>Propriedades</a:t>
            </a:r>
            <a:r>
              <a:rPr lang="pt-BR" dirty="0"/>
              <a:t>: </a:t>
            </a:r>
            <a:r>
              <a:rPr lang="pt-BR" dirty="0" smtClean="0"/>
              <a:t>nome. </a:t>
            </a:r>
          </a:p>
          <a:p>
            <a:pPr marL="139700" lvl="0" indent="0">
              <a:buNone/>
            </a:pPr>
            <a:r>
              <a:rPr lang="pt-BR" dirty="0" smtClean="0"/>
              <a:t>Postagem </a:t>
            </a:r>
            <a:r>
              <a:rPr lang="pt-BR" dirty="0"/>
              <a:t>(Post): Representa cada postagem no </a:t>
            </a:r>
            <a:r>
              <a:rPr lang="pt-BR" dirty="0" err="1"/>
              <a:t>feed</a:t>
            </a:r>
            <a:r>
              <a:rPr lang="pt-BR" dirty="0"/>
              <a:t>. </a:t>
            </a:r>
            <a:endParaRPr lang="pt-BR" dirty="0" smtClean="0"/>
          </a:p>
          <a:p>
            <a:pPr marL="139700" lvl="0" indent="0">
              <a:buNone/>
            </a:pPr>
            <a:r>
              <a:rPr lang="pt-BR" dirty="0" smtClean="0"/>
              <a:t>Propriedades</a:t>
            </a:r>
            <a:r>
              <a:rPr lang="pt-BR" dirty="0"/>
              <a:t>: </a:t>
            </a:r>
            <a:r>
              <a:rPr lang="pt-BR" dirty="0" err="1"/>
              <a:t>content</a:t>
            </a:r>
            <a:r>
              <a:rPr lang="pt-BR" dirty="0"/>
              <a:t> (conteúdo da postagem), </a:t>
            </a:r>
            <a:r>
              <a:rPr lang="pt-BR" dirty="0" err="1"/>
              <a:t>timestamp</a:t>
            </a:r>
            <a:r>
              <a:rPr lang="pt-BR" dirty="0"/>
              <a:t> (data e hora da postagem), id (identificador único). </a:t>
            </a:r>
            <a:endParaRPr lang="pt-BR" dirty="0" smtClean="0"/>
          </a:p>
          <a:p>
            <a:pPr marL="139700" lvl="0" indent="0">
              <a:buNone/>
            </a:pPr>
            <a:r>
              <a:rPr lang="pt-BR" dirty="0" smtClean="0"/>
              <a:t>2 </a:t>
            </a:r>
            <a:r>
              <a:rPr lang="pt-BR" dirty="0"/>
              <a:t>Relações (</a:t>
            </a:r>
            <a:r>
              <a:rPr lang="pt-BR" dirty="0" err="1"/>
              <a:t>Relationships</a:t>
            </a:r>
            <a:r>
              <a:rPr lang="pt-BR" dirty="0"/>
              <a:t>): </a:t>
            </a:r>
            <a:endParaRPr lang="pt-BR" dirty="0" smtClean="0"/>
          </a:p>
          <a:p>
            <a:pPr marL="139700" lvl="0" indent="0">
              <a:buNone/>
            </a:pPr>
            <a:r>
              <a:rPr lang="pt-BR" dirty="0" smtClean="0"/>
              <a:t>POSTADO</a:t>
            </a:r>
            <a:r>
              <a:rPr lang="pt-BR" dirty="0"/>
              <a:t>: Conecta um usuário a uma postagem que ele criou. Indica que um determinado usuário fez uma determinada postagem. </a:t>
            </a:r>
            <a:endParaRPr lang="pt-BR" dirty="0" smtClean="0"/>
          </a:p>
          <a:p>
            <a:pPr marL="139700" lvl="0" indent="0">
              <a:buNone/>
            </a:pPr>
            <a:r>
              <a:rPr lang="pt-BR" dirty="0" smtClean="0"/>
              <a:t>CURTE </a:t>
            </a:r>
            <a:r>
              <a:rPr lang="pt-BR" dirty="0"/>
              <a:t>(LIKES): Conecta um usuário a uma postagem que ele curtiu. Permite calcular o número de curtidas de cada postagem</a:t>
            </a:r>
            <a:endParaRPr dirty="0"/>
          </a:p>
        </p:txBody>
      </p:sp>
      <p:sp>
        <p:nvSpPr>
          <p:cNvPr id="748" name="Google Shape;748;p9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lvl="0"/>
            <a:r>
              <a:rPr lang="pt-BR" dirty="0"/>
              <a:t>Modelagem no Neo4j</a:t>
            </a:r>
            <a:endParaRPr dirty="0"/>
          </a:p>
        </p:txBody>
      </p:sp>
      <p:sp>
        <p:nvSpPr>
          <p:cNvPr id="749" name="Google Shape;749;p99"/>
          <p:cNvSpPr txBox="1">
            <a:spLocks noGrp="1"/>
          </p:cNvSpPr>
          <p:nvPr>
            <p:ph type="title" idx="3"/>
          </p:nvPr>
        </p:nvSpPr>
        <p:spPr>
          <a:xfrm>
            <a:off x="4850625" y="1116625"/>
            <a:ext cx="3522900" cy="572700"/>
          </a:xfrm>
          <a:prstGeom prst="rect">
            <a:avLst/>
          </a:prstGeom>
        </p:spPr>
        <p:txBody>
          <a:bodyPr spcFirstLastPara="1" wrap="square" lIns="0" tIns="0" rIns="0" bIns="0" anchor="t" anchorCtr="0">
            <a:normAutofit/>
          </a:bodyPr>
          <a:lstStyle/>
          <a:p>
            <a:pPr lvl="0"/>
            <a:r>
              <a:rPr lang="pt-BR" dirty="0"/>
              <a:t>Comandos </a:t>
            </a:r>
            <a:r>
              <a:rPr lang="pt-BR" dirty="0" err="1"/>
              <a:t>Cypher</a:t>
            </a:r>
            <a:r>
              <a:rPr lang="pt-BR" dirty="0"/>
              <a:t> utilizados no nosso sistema</a:t>
            </a:r>
            <a:endParaRPr dirty="0"/>
          </a:p>
        </p:txBody>
      </p:sp>
      <p:sp>
        <p:nvSpPr>
          <p:cNvPr id="750" name="Google Shape;750;p99"/>
          <p:cNvSpPr txBox="1">
            <a:spLocks noGrp="1"/>
          </p:cNvSpPr>
          <p:nvPr>
            <p:ph type="body" idx="4"/>
          </p:nvPr>
        </p:nvSpPr>
        <p:spPr>
          <a:xfrm>
            <a:off x="4850625" y="1689324"/>
            <a:ext cx="3522900" cy="2850925"/>
          </a:xfrm>
          <a:prstGeom prst="rect">
            <a:avLst/>
          </a:prstGeom>
        </p:spPr>
        <p:txBody>
          <a:bodyPr spcFirstLastPara="1" wrap="square" lIns="0" tIns="0" rIns="0" bIns="0" anchor="t" anchorCtr="0">
            <a:normAutofit fontScale="92500" lnSpcReduction="10000"/>
          </a:bodyPr>
          <a:lstStyle/>
          <a:p>
            <a:pPr lvl="0"/>
            <a:r>
              <a:rPr lang="pt-BR" dirty="0"/>
              <a:t>Criação dos Usuários: 1 CREATE ( u : </a:t>
            </a:r>
            <a:r>
              <a:rPr lang="pt-BR" dirty="0" err="1"/>
              <a:t>User</a:t>
            </a:r>
            <a:r>
              <a:rPr lang="pt-BR" dirty="0"/>
              <a:t> { matricula : "2024100417" , nome : "Carlos Henrique Reis" } ) 2 </a:t>
            </a:r>
            <a:r>
              <a:rPr lang="pt-BR" dirty="0" err="1"/>
              <a:t>Login</a:t>
            </a:r>
            <a:r>
              <a:rPr lang="pt-BR" dirty="0"/>
              <a:t>(consulta usuário): 1 MATCH ( u : </a:t>
            </a:r>
            <a:r>
              <a:rPr lang="pt-BR" dirty="0" err="1"/>
              <a:t>User</a:t>
            </a:r>
            <a:r>
              <a:rPr lang="pt-BR" dirty="0"/>
              <a:t> { matricula : "2024100417" } ) RETURN u 3 Criar uma Postagem: 1 MATCH ( u : </a:t>
            </a:r>
            <a:r>
              <a:rPr lang="pt-BR" dirty="0" err="1"/>
              <a:t>User</a:t>
            </a:r>
            <a:r>
              <a:rPr lang="pt-BR" dirty="0"/>
              <a:t> { matricula : $</a:t>
            </a:r>
            <a:r>
              <a:rPr lang="pt-BR" dirty="0" err="1"/>
              <a:t>userId</a:t>
            </a:r>
            <a:r>
              <a:rPr lang="pt-BR" dirty="0"/>
              <a:t> } ) 2 CREATE ( u ) −[:POSTADO] − &gt;(p : Post { i d : $</a:t>
            </a:r>
            <a:r>
              <a:rPr lang="pt-BR" dirty="0" err="1"/>
              <a:t>postId</a:t>
            </a:r>
            <a:r>
              <a:rPr lang="pt-BR" dirty="0"/>
              <a:t> , </a:t>
            </a:r>
            <a:r>
              <a:rPr lang="pt-BR" dirty="0" err="1"/>
              <a:t>content</a:t>
            </a:r>
            <a:r>
              <a:rPr lang="pt-BR" dirty="0"/>
              <a:t> : $</a:t>
            </a:r>
            <a:r>
              <a:rPr lang="pt-BR" dirty="0" err="1"/>
              <a:t>content</a:t>
            </a:r>
            <a:r>
              <a:rPr lang="pt-BR" dirty="0"/>
              <a:t> , </a:t>
            </a:r>
            <a:r>
              <a:rPr lang="pt-BR" dirty="0" err="1"/>
              <a:t>timestamp</a:t>
            </a:r>
            <a:r>
              <a:rPr lang="pt-BR" dirty="0"/>
              <a:t> : </a:t>
            </a:r>
            <a:r>
              <a:rPr lang="pt-BR" dirty="0" err="1"/>
              <a:t>timestamp</a:t>
            </a:r>
            <a:r>
              <a:rPr lang="pt-BR" dirty="0"/>
              <a:t> ( ) } ) RETURN p 4 Obter Todas as Postagens: 1 MATCH ( u : </a:t>
            </a:r>
            <a:r>
              <a:rPr lang="pt-BR" dirty="0" err="1"/>
              <a:t>User</a:t>
            </a:r>
            <a:r>
              <a:rPr lang="pt-BR" dirty="0"/>
              <a:t> ) −[:POSTADO] − &gt;(p : Post ) 2 OPTIONAL MATCH ( p ) (p ) RETURN p</a:t>
            </a:r>
            <a:endParaRPr dirty="0"/>
          </a:p>
        </p:txBody>
      </p:sp>
      <p:sp>
        <p:nvSpPr>
          <p:cNvPr id="3" name="Espaço Reservado para Texto 2"/>
          <p:cNvSpPr>
            <a:spLocks noGrp="1"/>
          </p:cNvSpPr>
          <p:nvPr>
            <p:ph type="body" idx="6"/>
          </p:nvPr>
        </p:nvSpPr>
        <p:spPr/>
        <p:txBody>
          <a:bodyPr/>
          <a:lstStyle/>
          <a:p>
            <a:endParaRPr lang="pt-B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7"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Bora testar?</a:t>
            </a:r>
            <a:endParaRPr dirty="0"/>
          </a:p>
        </p:txBody>
      </p:sp>
      <p:sp>
        <p:nvSpPr>
          <p:cNvPr id="8" name="Google Shape;603;p77"/>
          <p:cNvSpPr txBox="1">
            <a:spLocks/>
          </p:cNvSpPr>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30200" algn="l" rtl="0">
              <a:lnSpc>
                <a:spcPct val="115000"/>
              </a:lnSpc>
              <a:spcBef>
                <a:spcPts val="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04800" algn="l" rtl="0">
              <a:lnSpc>
                <a:spcPct val="115000"/>
              </a:lnSpc>
              <a:spcBef>
                <a:spcPts val="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5pPr>
            <a:lvl6pPr marL="2743200" marR="0" lvl="5"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15000"/>
              </a:lnSpc>
              <a:spcBef>
                <a:spcPts val="0"/>
              </a:spcBef>
              <a:spcAft>
                <a:spcPts val="0"/>
              </a:spcAft>
              <a:buClr>
                <a:srgbClr val="333333"/>
              </a:buClr>
              <a:buSzPts val="1100"/>
              <a:buFont typeface="Arial"/>
              <a:buChar char="◦"/>
              <a:defRPr sz="1100" b="0" i="0" u="none" strike="noStrike" cap="none">
                <a:solidFill>
                  <a:srgbClr val="333333"/>
                </a:solidFill>
                <a:latin typeface="Arial"/>
                <a:ea typeface="Arial"/>
                <a:cs typeface="Arial"/>
                <a:sym typeface="Arial"/>
              </a:defRPr>
            </a:lvl8pPr>
            <a:lvl9pPr marL="4114800" marR="0" lvl="8"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marL="342900">
              <a:buClr>
                <a:schemeClr val="dk1"/>
              </a:buClr>
              <a:buSzPts val="1100"/>
            </a:pPr>
            <a:r>
              <a:rPr lang="pt-BR" sz="2200" dirty="0">
                <a:solidFill>
                  <a:srgbClr val="434343"/>
                </a:solidFill>
              </a:rPr>
              <a:t>No grafo já foi cadastrado os nodes </a:t>
            </a:r>
            <a:r>
              <a:rPr lang="pt-BR" sz="2200" dirty="0" err="1">
                <a:solidFill>
                  <a:srgbClr val="434343"/>
                </a:solidFill>
              </a:rPr>
              <a:t>users</a:t>
            </a:r>
            <a:r>
              <a:rPr lang="pt-BR" sz="2200" dirty="0">
                <a:solidFill>
                  <a:srgbClr val="434343"/>
                </a:solidFill>
              </a:rPr>
              <a:t>:</a:t>
            </a:r>
          </a:p>
          <a:p>
            <a:pPr marL="800100" lvl="1">
              <a:buClr>
                <a:schemeClr val="dk1"/>
              </a:buClr>
              <a:buSzPts val="1100"/>
            </a:pPr>
            <a:r>
              <a:rPr lang="pt-BR" sz="2000" dirty="0" smtClean="0">
                <a:solidFill>
                  <a:srgbClr val="434343"/>
                </a:solidFill>
              </a:rPr>
              <a:t>É só usar o seu nome</a:t>
            </a:r>
            <a:endParaRPr lang="pt-BR" sz="2000" dirty="0">
              <a:solidFill>
                <a:srgbClr val="434343"/>
              </a:solidFill>
            </a:endParaRPr>
          </a:p>
        </p:txBody>
      </p:sp>
      <p:sp>
        <p:nvSpPr>
          <p:cNvPr id="2" name="Retângulo 1"/>
          <p:cNvSpPr/>
          <p:nvPr/>
        </p:nvSpPr>
        <p:spPr>
          <a:xfrm>
            <a:off x="2216150" y="4675625"/>
            <a:ext cx="6642100" cy="307777"/>
          </a:xfrm>
          <a:prstGeom prst="rect">
            <a:avLst/>
          </a:prstGeom>
        </p:spPr>
        <p:txBody>
          <a:bodyPr wrap="square">
            <a:spAutoFit/>
          </a:bodyPr>
          <a:lstStyle/>
          <a:p>
            <a:pPr marL="0" indent="0">
              <a:buClr>
                <a:schemeClr val="dk1"/>
              </a:buClr>
              <a:buSzPts val="1100"/>
              <a:buNone/>
            </a:pPr>
            <a:r>
              <a:rPr lang="pt-BR" dirty="0">
                <a:hlinkClick r:id="rId3"/>
              </a:rPr>
              <a:t>https://neo4j.com/docs/cypher-cheat-sheet/4/neo4j-community/#_read_query</a:t>
            </a:r>
            <a:endParaRPr lang="pt-BR" dirty="0"/>
          </a:p>
        </p:txBody>
      </p:sp>
      <p:pic>
        <p:nvPicPr>
          <p:cNvPr id="3" name="Imagem 2"/>
          <p:cNvPicPr>
            <a:picLocks noChangeAspect="1"/>
          </p:cNvPicPr>
          <p:nvPr/>
        </p:nvPicPr>
        <p:blipFill>
          <a:blip r:embed="rId4"/>
          <a:stretch>
            <a:fillRect/>
          </a:stretch>
        </p:blipFill>
        <p:spPr>
          <a:xfrm>
            <a:off x="4701500" y="2047772"/>
            <a:ext cx="1962251" cy="1988071"/>
          </a:xfrm>
          <a:prstGeom prst="rect">
            <a:avLst/>
          </a:prstGeom>
        </p:spPr>
      </p:pic>
    </p:spTree>
    <p:extLst>
      <p:ext uri="{BB962C8B-B14F-4D97-AF65-F5344CB8AC3E}">
        <p14:creationId xmlns:p14="http://schemas.microsoft.com/office/powerpoint/2010/main" val="719811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0"/>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lvl="0" algn="ctr">
              <a:buClr>
                <a:srgbClr val="FFFFFF"/>
              </a:buClr>
              <a:buSzPts val="4500"/>
            </a:pPr>
            <a:r>
              <a:rPr lang="pt-BR" dirty="0"/>
              <a:t>Então, como continuo minha </a:t>
            </a:r>
            <a:r>
              <a:rPr lang="pt-BR" dirty="0" smtClean="0"/>
              <a:t>jornada com grafos?</a:t>
            </a:r>
            <a:endParaRPr dirty="0"/>
          </a:p>
        </p:txBody>
      </p:sp>
      <p:sp>
        <p:nvSpPr>
          <p:cNvPr id="760" name="Google Shape;760;p100"/>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1"/>
          <p:cNvSpPr txBox="1">
            <a:spLocks noGrp="1"/>
          </p:cNvSpPr>
          <p:nvPr>
            <p:ph type="body" idx="3"/>
          </p:nvPr>
        </p:nvSpPr>
        <p:spPr>
          <a:xfrm>
            <a:off x="416800" y="1068425"/>
            <a:ext cx="3703200" cy="3627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1600" b="1" dirty="0" smtClean="0">
                <a:solidFill>
                  <a:schemeClr val="lt1"/>
                </a:solidFill>
              </a:rPr>
              <a:t>Treinamento e certificação gratuita:</a:t>
            </a:r>
            <a:endParaRPr sz="1600" b="1" dirty="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dirty="0">
                <a:solidFill>
                  <a:schemeClr val="lt1"/>
                </a:solidFill>
              </a:rPr>
              <a:t>dev.neo4j.com/learn</a:t>
            </a:r>
            <a:endParaRPr sz="1600" i="1" dirty="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dirty="0">
                <a:solidFill>
                  <a:schemeClr val="lt1"/>
                </a:solidFill>
              </a:rPr>
              <a:t>dev.neo4j.com/datasets</a:t>
            </a:r>
            <a:endParaRPr sz="1600" i="1" dirty="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dirty="0">
                <a:solidFill>
                  <a:schemeClr val="lt1"/>
                </a:solidFill>
              </a:rPr>
              <a:t>neo4j.com/developer</a:t>
            </a:r>
            <a:endParaRPr sz="1600" i="1" dirty="0">
              <a:solidFill>
                <a:schemeClr val="lt1"/>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lt1"/>
              </a:solidFill>
            </a:endParaRPr>
          </a:p>
          <a:p>
            <a:pPr marL="0" lvl="0" indent="0">
              <a:lnSpc>
                <a:spcPct val="100000"/>
              </a:lnSpc>
              <a:buClr>
                <a:schemeClr val="dk1"/>
              </a:buClr>
              <a:buSzPts val="1100"/>
              <a:buNone/>
            </a:pPr>
            <a:r>
              <a:rPr lang="pt-BR" sz="1600" b="1" dirty="0" smtClean="0">
                <a:solidFill>
                  <a:schemeClr val="lt1"/>
                </a:solidFill>
              </a:rPr>
              <a:t>Melhores práticas e </a:t>
            </a:r>
            <a:r>
              <a:rPr lang="pt-BR" sz="1600" b="1" dirty="0">
                <a:solidFill>
                  <a:schemeClr val="lt1"/>
                </a:solidFill>
              </a:rPr>
              <a:t>experiências </a:t>
            </a:r>
            <a:r>
              <a:rPr lang="pt-BR" sz="1600" b="1" dirty="0" smtClean="0">
                <a:solidFill>
                  <a:schemeClr val="lt1"/>
                </a:solidFill>
              </a:rPr>
              <a:t>práticas:</a:t>
            </a:r>
          </a:p>
          <a:p>
            <a:pPr marL="0" lvl="0" indent="0">
              <a:lnSpc>
                <a:spcPct val="100000"/>
              </a:lnSpc>
              <a:buClr>
                <a:schemeClr val="dk1"/>
              </a:buClr>
              <a:buSzPts val="1100"/>
              <a:buNone/>
            </a:pPr>
            <a:r>
              <a:rPr lang="en" sz="1600" i="1" dirty="0" smtClean="0">
                <a:solidFill>
                  <a:schemeClr val="lt1"/>
                </a:solidFill>
              </a:rPr>
              <a:t>dev.neo4j.com/videos</a:t>
            </a:r>
            <a:endParaRPr sz="1600" i="1" dirty="0">
              <a:solidFill>
                <a:schemeClr val="lt1"/>
              </a:solidFill>
            </a:endParaRPr>
          </a:p>
        </p:txBody>
      </p:sp>
      <p:sp>
        <p:nvSpPr>
          <p:cNvPr id="766" name="Google Shape;766;p101"/>
          <p:cNvSpPr txBox="1">
            <a:spLocks noGrp="1"/>
          </p:cNvSpPr>
          <p:nvPr>
            <p:ph type="title" idx="2"/>
          </p:nvPr>
        </p:nvSpPr>
        <p:spPr>
          <a:xfrm>
            <a:off x="416810" y="368825"/>
            <a:ext cx="3703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Continue a sua jornada</a:t>
            </a:r>
            <a:endParaRPr dirty="0"/>
          </a:p>
        </p:txBody>
      </p:sp>
      <p:pic>
        <p:nvPicPr>
          <p:cNvPr id="768" name="Google Shape;768;p101"/>
          <p:cNvPicPr preferRelativeResize="0"/>
          <p:nvPr/>
        </p:nvPicPr>
        <p:blipFill>
          <a:blip r:embed="rId3">
            <a:alphaModFix/>
          </a:blip>
          <a:stretch>
            <a:fillRect/>
          </a:stretch>
        </p:blipFill>
        <p:spPr>
          <a:xfrm>
            <a:off x="4002000" y="2470250"/>
            <a:ext cx="4057153" cy="2561326"/>
          </a:xfrm>
          <a:prstGeom prst="rect">
            <a:avLst/>
          </a:prstGeom>
          <a:noFill/>
          <a:ln>
            <a:noFill/>
          </a:ln>
        </p:spPr>
      </p:pic>
      <p:pic>
        <p:nvPicPr>
          <p:cNvPr id="2" name="Imagem 1"/>
          <p:cNvPicPr>
            <a:picLocks noChangeAspect="1"/>
          </p:cNvPicPr>
          <p:nvPr/>
        </p:nvPicPr>
        <p:blipFill>
          <a:blip r:embed="rId4"/>
          <a:stretch>
            <a:fillRect/>
          </a:stretch>
        </p:blipFill>
        <p:spPr>
          <a:xfrm>
            <a:off x="4053191" y="368825"/>
            <a:ext cx="4538359" cy="19745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682650" y="1630675"/>
            <a:ext cx="79734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sz="2900" i="1"/>
              <a:t>Because it takes a few minutes to launch</a:t>
            </a:r>
            <a:endParaRPr sz="2900" i="1"/>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Let's get started on</a:t>
            </a:r>
            <a:endParaRPr/>
          </a:p>
          <a:p>
            <a:pPr marL="0" lvl="0" indent="0" algn="ctr" rtl="0">
              <a:lnSpc>
                <a:spcPct val="100000"/>
              </a:lnSpc>
              <a:spcBef>
                <a:spcPts val="0"/>
              </a:spcBef>
              <a:spcAft>
                <a:spcPts val="0"/>
              </a:spcAft>
              <a:buClr>
                <a:srgbClr val="FFFFFF"/>
              </a:buClr>
              <a:buSzPts val="4500"/>
              <a:buFont typeface="Open Sans ExtraBold"/>
              <a:buNone/>
            </a:pPr>
            <a:r>
              <a:rPr lang="en"/>
              <a:t>AuraDB Free</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neo4j.com/aura</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sz="2900"/>
              <a:t>Ask in the chat if something doesn't work!</a:t>
            </a:r>
            <a:endParaRPr sz="2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Time to have a go! With AuraDB Free</a:t>
            </a:r>
            <a:endParaRPr/>
          </a:p>
        </p:txBody>
      </p:sp>
      <p:sp>
        <p:nvSpPr>
          <p:cNvPr id="233" name="Google Shape;233;p33"/>
          <p:cNvSpPr txBox="1">
            <a:spLocks noGrp="1"/>
          </p:cNvSpPr>
          <p:nvPr>
            <p:ph type="body" idx="1"/>
          </p:nvPr>
        </p:nvSpPr>
        <p:spPr>
          <a:xfrm>
            <a:off x="678050" y="1068425"/>
            <a:ext cx="8132700" cy="403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are going to:</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
              <a:t>Go to console.neo4j.io</a:t>
            </a:r>
            <a:endParaRPr/>
          </a:p>
          <a:p>
            <a:pPr marL="457200" lvl="0" indent="-342900" algn="l" rtl="0">
              <a:spcBef>
                <a:spcPts val="0"/>
              </a:spcBef>
              <a:spcAft>
                <a:spcPts val="0"/>
              </a:spcAft>
              <a:buSzPts val="1800"/>
              <a:buAutoNum type="arabicPeriod"/>
            </a:pPr>
            <a:r>
              <a:rPr lang="en"/>
              <a:t>Register (need to verify email) </a:t>
            </a:r>
            <a:endParaRPr/>
          </a:p>
          <a:p>
            <a:pPr marL="457200" lvl="0" indent="-342900" algn="l" rtl="0">
              <a:spcBef>
                <a:spcPts val="0"/>
              </a:spcBef>
              <a:spcAft>
                <a:spcPts val="0"/>
              </a:spcAft>
              <a:buSzPts val="1800"/>
              <a:buAutoNum type="arabicPeriod"/>
            </a:pPr>
            <a:r>
              <a:rPr lang="en"/>
              <a:t>Login</a:t>
            </a:r>
            <a:endParaRPr/>
          </a:p>
          <a:p>
            <a:pPr marL="457200" lvl="0" indent="-342900" algn="l" rtl="0">
              <a:spcBef>
                <a:spcPts val="0"/>
              </a:spcBef>
              <a:spcAft>
                <a:spcPts val="0"/>
              </a:spcAft>
              <a:buSzPts val="1800"/>
              <a:buAutoNum type="arabicPeriod"/>
            </a:pPr>
            <a:r>
              <a:rPr lang="en" b="1"/>
              <a:t>Select Top Left "Start Here" Database</a:t>
            </a:r>
            <a:endParaRPr b="1"/>
          </a:p>
          <a:p>
            <a:pPr marL="457200" lvl="0" indent="-342900" algn="l" rtl="0">
              <a:spcBef>
                <a:spcPts val="0"/>
              </a:spcBef>
              <a:spcAft>
                <a:spcPts val="0"/>
              </a:spcAft>
              <a:buSzPts val="1800"/>
              <a:buAutoNum type="arabicPeriod"/>
            </a:pPr>
            <a:r>
              <a:rPr lang="en"/>
              <a:t>Click “Create Database”</a:t>
            </a:r>
            <a:endParaRPr/>
          </a:p>
          <a:p>
            <a:pPr marL="457200" lvl="0" indent="-342900" algn="l" rtl="0">
              <a:spcBef>
                <a:spcPts val="0"/>
              </a:spcBef>
              <a:spcAft>
                <a:spcPts val="0"/>
              </a:spcAft>
              <a:buSzPts val="1800"/>
              <a:buAutoNum type="arabicPeriod"/>
            </a:pPr>
            <a:r>
              <a:rPr lang="en"/>
              <a:t>Download the </a:t>
            </a:r>
            <a:r>
              <a:rPr lang="en" b="1"/>
              <a:t>generated credentials</a:t>
            </a:r>
            <a:r>
              <a:rPr lang="en"/>
              <a:t> - keep it safe!</a:t>
            </a:r>
            <a:br>
              <a:rPr lang="en"/>
            </a:br>
            <a:r>
              <a:rPr lang="en" i="1"/>
              <a:t>(The .env file can be opened with any text editor)</a:t>
            </a:r>
            <a:endParaRPr i="1"/>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152400" y="152400"/>
            <a:ext cx="8839204" cy="46181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289075" y="152400"/>
            <a:ext cx="6864198" cy="48386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1854225" y="152400"/>
            <a:ext cx="6201951" cy="466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152400" y="152400"/>
            <a:ext cx="8839201" cy="4579449"/>
          </a:xfrm>
          <a:prstGeom prst="rect">
            <a:avLst/>
          </a:prstGeom>
          <a:noFill/>
          <a:ln>
            <a:noFill/>
          </a:ln>
        </p:spPr>
      </p:pic>
    </p:spTree>
  </p:cSld>
  <p:clrMapOvr>
    <a:masterClrMapping/>
  </p:clrMapOvr>
</p:sld>
</file>

<file path=ppt/theme/theme1.xml><?xml version="1.0" encoding="utf-8"?>
<a:theme xmlns:a="http://schemas.openxmlformats.org/drawingml/2006/main"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12684</Words>
  <Application>Microsoft Office PowerPoint</Application>
  <PresentationFormat>Apresentação na tela (16:9)</PresentationFormat>
  <Paragraphs>247</Paragraphs>
  <Slides>34</Slides>
  <Notes>34</Notes>
  <HiddenSlides>1</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34</vt:i4>
      </vt:variant>
    </vt:vector>
  </HeadingPairs>
  <TitlesOfParts>
    <vt:vector size="46" baseType="lpstr">
      <vt:lpstr>Arial</vt:lpstr>
      <vt:lpstr>Calibri</vt:lpstr>
      <vt:lpstr>Courier New</vt:lpstr>
      <vt:lpstr>Open Sans</vt:lpstr>
      <vt:lpstr>Nunito Sans</vt:lpstr>
      <vt:lpstr>Helvetica Neue</vt:lpstr>
      <vt:lpstr>Merriweather Sans</vt:lpstr>
      <vt:lpstr>Open Sans Light</vt:lpstr>
      <vt:lpstr>Roboto Mono Medium</vt:lpstr>
      <vt:lpstr>Helvetica Neue Light</vt:lpstr>
      <vt:lpstr>Open Sans ExtraBold</vt:lpstr>
      <vt:lpstr>Neo4j </vt:lpstr>
      <vt:lpstr>Introduction to Neo4j -  a hands-on crash course  </vt:lpstr>
      <vt:lpstr>This is an interactive session! Tell us where you're from!  And please ask Questions  as we go along!   In any of the chats</vt:lpstr>
      <vt:lpstr>In this session</vt:lpstr>
      <vt:lpstr>Because it takes a few minutes to launch  Let's get started on AuraDB Free  neo4j.com/aura  Ask in the chat if something doesn't work!</vt:lpstr>
      <vt:lpstr>Time to have a go! With AuraDB Free</vt:lpstr>
      <vt:lpstr>Apresentação do PowerPoint</vt:lpstr>
      <vt:lpstr>Apresentação do PowerPoint</vt:lpstr>
      <vt:lpstr>Apresentação do PowerPoint</vt:lpstr>
      <vt:lpstr>Apresentação do PowerPoint</vt:lpstr>
      <vt:lpstr>Apresentação do PowerPoint</vt:lpstr>
      <vt:lpstr>What is a graph?</vt:lpstr>
      <vt:lpstr>A graph is...</vt:lpstr>
      <vt:lpstr>Anything can be a graph - do you have examples too?</vt:lpstr>
      <vt:lpstr>Why are graphs amazing?</vt:lpstr>
      <vt:lpstr>Apresentação do PowerPoint</vt:lpstr>
      <vt:lpstr>Follow the flow - buying trainers</vt:lpstr>
      <vt:lpstr>Panama, paradise, pandora papers:  simple model, powerful outcome</vt:lpstr>
      <vt:lpstr>Apresentação do PowerPoint</vt:lpstr>
      <vt:lpstr>Friends of friends</vt:lpstr>
      <vt:lpstr>What are good graph scenarios?</vt:lpstr>
      <vt:lpstr>Identificando bons cenários para uso de grafos</vt:lpstr>
      <vt:lpstr>Componente de um grafo</vt:lpstr>
      <vt:lpstr>Componente de um grafo</vt:lpstr>
      <vt:lpstr>Propriedades Banco orientado a grafo</vt:lpstr>
      <vt:lpstr>Property graph database</vt:lpstr>
      <vt:lpstr>Cypher</vt:lpstr>
      <vt:lpstr>Cypher</vt:lpstr>
      <vt:lpstr>Exemplos de operações com Cypher</vt:lpstr>
      <vt:lpstr>Criando uma api Java/Spring</vt:lpstr>
      <vt:lpstr>Configurar o projeto Spring Boot</vt:lpstr>
      <vt:lpstr>Rede social</vt:lpstr>
      <vt:lpstr>Bora testar?</vt:lpstr>
      <vt:lpstr>Então, como continuo minha jornada com grafos?</vt:lpstr>
      <vt:lpstr>Continue a sua jornada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Neo4j -  a hands-on crash course  </dc:title>
  <cp:lastModifiedBy>Carlos Henrique Reis</cp:lastModifiedBy>
  <cp:revision>13</cp:revision>
  <dcterms:modified xsi:type="dcterms:W3CDTF">2025-09-26T12:00:10Z</dcterms:modified>
</cp:coreProperties>
</file>